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89" r:id="rId2"/>
    <p:sldId id="369" r:id="rId3"/>
    <p:sldId id="370" r:id="rId4"/>
    <p:sldId id="359" r:id="rId5"/>
    <p:sldId id="357" r:id="rId6"/>
    <p:sldId id="366" r:id="rId7"/>
    <p:sldId id="371" r:id="rId8"/>
    <p:sldId id="380" r:id="rId9"/>
    <p:sldId id="382" r:id="rId10"/>
    <p:sldId id="379" r:id="rId11"/>
    <p:sldId id="381" r:id="rId12"/>
    <p:sldId id="372" r:id="rId13"/>
    <p:sldId id="374" r:id="rId14"/>
    <p:sldId id="350" r:id="rId15"/>
    <p:sldId id="376" r:id="rId16"/>
    <p:sldId id="378" r:id="rId17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76E"/>
    <a:srgbClr val="D0D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30" autoAdjust="0"/>
    <p:restoredTop sz="94671" autoAdjust="0"/>
  </p:normalViewPr>
  <p:slideViewPr>
    <p:cSldViewPr>
      <p:cViewPr varScale="1">
        <p:scale>
          <a:sx n="100" d="100"/>
          <a:sy n="100" d="100"/>
        </p:scale>
        <p:origin x="-7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BA6469DC-3347-46A6-9D7E-7025EFE80D6F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7CBD91A4-788E-4E8E-8581-6C255E3514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7929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91A4-788E-4E8E-8581-6C255E35140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4609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7064CB32-0817-480A-BFAB-E56900803E5B}" type="slidenum">
              <a:rPr lang="it-IT" sz="1200" smtClean="0"/>
              <a:pPr eaLnBrk="1" hangingPunct="1"/>
              <a:t>2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3376591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7064CB32-0817-480A-BFAB-E56900803E5B}" type="slidenum">
              <a:rPr lang="it-IT" sz="1200" smtClean="0"/>
              <a:pPr eaLnBrk="1" hangingPunct="1"/>
              <a:t>3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699203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FB6C9847-5FD3-4AD7-97CB-4C0E96D842CE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5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73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FB6C9847-5FD3-4AD7-97CB-4C0E96D842CE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6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29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FB6C9847-5FD3-4AD7-97CB-4C0E96D842CE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7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18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174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813F033C-190A-458C-9394-8F957E103253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8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33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409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65CE97A6-9AD0-4484-9BFF-2DD0046750A1}" type="slidenum">
              <a:rPr lang="it-IT" sz="1200"/>
              <a:pPr eaLnBrk="1" hangingPunct="1"/>
              <a:t>9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2611291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9089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defTabSz="919089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defTabSz="919089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defTabSz="919089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defTabSz="919089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defTabSz="919089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defTabSz="919089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defTabSz="919089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defTabSz="919089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r>
              <a:rPr lang="en-GB" sz="1300">
                <a:solidFill>
                  <a:schemeClr val="tx1"/>
                </a:solidFill>
                <a:latin typeface="Tahoma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64518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482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1EC939BF-5F08-4DAC-9F7E-60D8B14386C5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11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90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FB6C9847-5FD3-4AD7-97CB-4C0E96D842CE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12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816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FB6C9847-5FD3-4AD7-97CB-4C0E96D842CE}" type="slidenum">
              <a:rPr lang="it-IT" sz="1200">
                <a:solidFill>
                  <a:schemeClr val="tx1"/>
                </a:solidFill>
                <a:latin typeface="Tahoma" pitchFamily="34" charset="0"/>
              </a:rPr>
              <a:pPr eaLnBrk="1" hangingPunct="1"/>
              <a:t>13</a:t>
            </a:fld>
            <a:endParaRPr lang="it-IT" sz="120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29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3379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2547C1FA-D2A5-4A38-B9B1-300C838F03B2}" type="slidenum">
              <a:rPr lang="it-IT" sz="1200"/>
              <a:pPr eaLnBrk="1" hangingPunct="1"/>
              <a:t>14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66488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3379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2547C1FA-D2A5-4A38-B9B1-300C838F03B2}" type="slidenum">
              <a:rPr lang="it-IT" sz="1200"/>
              <a:pPr eaLnBrk="1" hangingPunct="1"/>
              <a:t>15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1310240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3379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889" indent="-285726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2907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070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232" indent="-228581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395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559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8722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5884" indent="-228581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fld id="{2547C1FA-D2A5-4A38-B9B1-300C838F03B2}" type="slidenum">
              <a:rPr lang="it-IT" sz="1200"/>
              <a:pPr eaLnBrk="1" hangingPunct="1"/>
              <a:t>16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2847143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3F4-D61F-4184-9EC1-5A0981077C88}" type="datetime1">
              <a:rPr lang="it-IT" smtClean="0"/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2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982" y="6068554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54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C8B35-4D5D-48CC-BAFE-FDED46F7F614}" type="datetime1">
              <a:rPr lang="it-IT" smtClean="0"/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938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77EC-8A3A-4FC9-A6D6-98F659DEC380}" type="datetime1">
              <a:rPr lang="it-IT" smtClean="0"/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111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1A62-2E32-4BDF-9440-BB6DE4FCE918}" type="datetime1">
              <a:rPr lang="it-IT" smtClean="0"/>
              <a:t>07/11/2016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773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8694-808B-46F5-9FE6-7E810C817BE0}" type="datetime1">
              <a:rPr lang="it-IT" smtClean="0"/>
              <a:t>07/11/2016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23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8340-0B5B-4D6E-991F-DCD7D23C910B}" type="datetime1">
              <a:rPr lang="it-IT" smtClean="0"/>
              <a:t>07/11/2016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841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FB89-BE7A-477B-8D2B-74BE6F60ECBF}" type="datetime1">
              <a:rPr lang="it-IT" smtClean="0"/>
              <a:t>07/11/2016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93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6D36C-6630-43B9-AA74-448C5D8444D8}" type="datetime1">
              <a:rPr lang="it-IT" smtClean="0"/>
              <a:t>07/11/2016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577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631C0-0C3A-4FFB-93DA-8037F7A667E0}" type="datetime1">
              <a:rPr lang="it-IT" smtClean="0"/>
              <a:t>07/11/2016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47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548FD-460D-4674-A4FD-37221F072D72}" type="datetime1">
              <a:rPr lang="it-IT" smtClean="0"/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00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8110-31D8-4773-A195-3991F9342F6C}" type="datetime1">
              <a:rPr lang="it-IT" smtClean="0"/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93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7FF65-0038-4669-8489-5B805AB8237D}" type="datetime1">
              <a:rPr lang="it-IT" smtClean="0"/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7AD4E-5CC5-404B-8333-5219F31EE7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900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8uuh03Bnf8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10" Type="http://schemas.openxmlformats.org/officeDocument/2006/relationships/image" Target="../media/image1.jpeg"/><Relationship Id="rId4" Type="http://schemas.openxmlformats.org/officeDocument/2006/relationships/tags" Target="../tags/tag4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18" Type="http://schemas.openxmlformats.org/officeDocument/2006/relationships/image" Target="../media/image24.wmf"/><Relationship Id="rId3" Type="http://schemas.openxmlformats.org/officeDocument/2006/relationships/hyperlink" Target="http://www.curaituoisoldi.it/" TargetMode="External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wmf"/><Relationship Id="rId17" Type="http://schemas.openxmlformats.org/officeDocument/2006/relationships/image" Target="../media/image23.wmf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2.png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3.jpeg"/><Relationship Id="rId15" Type="http://schemas.openxmlformats.org/officeDocument/2006/relationships/image" Target="../media/image21.wmf"/><Relationship Id="rId23" Type="http://schemas.openxmlformats.org/officeDocument/2006/relationships/image" Target="../media/image29.png"/><Relationship Id="rId10" Type="http://schemas.openxmlformats.org/officeDocument/2006/relationships/image" Target="../media/image16.wmf"/><Relationship Id="rId19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15.wmf"/><Relationship Id="rId14" Type="http://schemas.openxmlformats.org/officeDocument/2006/relationships/image" Target="../media/image20.wmf"/><Relationship Id="rId2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mailto:g.robutti@feduf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magin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71" y="5738961"/>
            <a:ext cx="1838325" cy="714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830256" y="2132856"/>
            <a:ext cx="7632848" cy="1470025"/>
          </a:xfrm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0A176E"/>
                </a:solidFill>
                <a:latin typeface="Brandon Grotesque Regular"/>
                <a:ea typeface="+mn-ea"/>
                <a:cs typeface="+mn-cs"/>
              </a:rPr>
              <a:t>L’educazione finanziaria per riscoprire il valore etico del risparmio </a:t>
            </a:r>
            <a:r>
              <a:rPr lang="it-IT" sz="3200" b="1" dirty="0">
                <a:solidFill>
                  <a:srgbClr val="0A176E"/>
                </a:solidFill>
                <a:latin typeface="Brandon Grotesque Regular"/>
                <a:ea typeface="+mn-ea"/>
                <a:cs typeface="+mn-cs"/>
              </a:rPr>
              <a:t/>
            </a:r>
            <a:br>
              <a:rPr lang="it-IT" sz="3200" b="1" dirty="0">
                <a:solidFill>
                  <a:srgbClr val="0A176E"/>
                </a:solidFill>
                <a:latin typeface="Brandon Grotesque Regular"/>
                <a:ea typeface="+mn-ea"/>
                <a:cs typeface="+mn-cs"/>
              </a:rPr>
            </a:br>
            <a:r>
              <a:rPr lang="it-IT" sz="3200" b="1" dirty="0">
                <a:solidFill>
                  <a:srgbClr val="0A176E"/>
                </a:solidFill>
                <a:latin typeface="Brandon Grotesque Regular"/>
                <a:ea typeface="+mn-ea"/>
                <a:cs typeface="+mn-cs"/>
              </a:rPr>
              <a:t/>
            </a:r>
            <a:br>
              <a:rPr lang="it-IT" sz="3200" b="1" dirty="0">
                <a:solidFill>
                  <a:srgbClr val="0A176E"/>
                </a:solidFill>
                <a:latin typeface="Brandon Grotesque Regular"/>
                <a:ea typeface="+mn-ea"/>
                <a:cs typeface="+mn-cs"/>
              </a:rPr>
            </a:br>
            <a:endParaRPr lang="it-IT" sz="1600" b="1" i="1" dirty="0">
              <a:solidFill>
                <a:srgbClr val="0A176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itolo 3"/>
          <p:cNvSpPr txBox="1">
            <a:spLocks/>
          </p:cNvSpPr>
          <p:nvPr/>
        </p:nvSpPr>
        <p:spPr>
          <a:xfrm>
            <a:off x="630732" y="3925980"/>
            <a:ext cx="818973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1800" dirty="0" smtClean="0">
              <a:solidFill>
                <a:srgbClr val="0A176E"/>
              </a:solidFill>
              <a:latin typeface="Brandon Grotesque Black"/>
              <a:ea typeface="+mn-ea"/>
              <a:cs typeface="+mn-cs"/>
            </a:endParaRPr>
          </a:p>
          <a:p>
            <a:r>
              <a:rPr lang="it-IT" sz="1800" b="1" dirty="0">
                <a:solidFill>
                  <a:srgbClr val="0A176E"/>
                </a:solidFill>
                <a:latin typeface="Brandon Grotesque Regular"/>
              </a:rPr>
              <a:t>Monica Rivelli, </a:t>
            </a:r>
            <a:r>
              <a:rPr lang="it-IT" sz="1800" b="1" dirty="0" smtClean="0">
                <a:solidFill>
                  <a:srgbClr val="0A176E"/>
                </a:solidFill>
                <a:latin typeface="Brandon Grotesque Regular"/>
              </a:rPr>
              <a:t>Fondazione </a:t>
            </a:r>
            <a:r>
              <a:rPr lang="it-IT" sz="1800" b="1" dirty="0">
                <a:solidFill>
                  <a:srgbClr val="0A176E"/>
                </a:solidFill>
                <a:latin typeface="Brandon Grotesque Regular"/>
              </a:rPr>
              <a:t>per l’Educazione Finanziaria e al </a:t>
            </a:r>
            <a:r>
              <a:rPr lang="it-IT" sz="1800" b="1" dirty="0" smtClean="0">
                <a:solidFill>
                  <a:srgbClr val="0A176E"/>
                </a:solidFill>
                <a:latin typeface="Brandon Grotesque Regular"/>
              </a:rPr>
              <a:t>Risparmio</a:t>
            </a:r>
          </a:p>
          <a:p>
            <a:endParaRPr lang="it-IT" sz="1800" dirty="0" smtClean="0">
              <a:solidFill>
                <a:srgbClr val="0A176E"/>
              </a:solidFill>
              <a:latin typeface="Brandon Grotesque Black"/>
              <a:ea typeface="+mn-ea"/>
              <a:cs typeface="+mn-cs"/>
            </a:endParaRPr>
          </a:p>
          <a:p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+mn-ea"/>
                <a:cs typeface="+mn-cs"/>
              </a:rPr>
              <a:t>Rimini, 7 novembre 2016</a:t>
            </a:r>
          </a:p>
          <a:p>
            <a:endParaRPr lang="it-IT" sz="1800" dirty="0">
              <a:solidFill>
                <a:srgbClr val="0A176E"/>
              </a:solidFill>
              <a:latin typeface="Brandon Grotesque Black"/>
              <a:ea typeface="+mn-ea"/>
              <a:cs typeface="+mn-cs"/>
            </a:endParaRPr>
          </a:p>
          <a:p>
            <a:r>
              <a:rPr lang="it-IT" sz="1800" i="1" dirty="0" smtClean="0">
                <a:solidFill>
                  <a:srgbClr val="0A176E"/>
                </a:solidFill>
                <a:latin typeface="Brandon Grotesque Black"/>
                <a:ea typeface="+mn-ea"/>
                <a:cs typeface="+mn-cs"/>
              </a:rPr>
              <a:t>Università degli Studi di Bologna – Sede di Rimini</a:t>
            </a:r>
            <a:endParaRPr lang="it-IT" sz="1800" i="1" dirty="0">
              <a:solidFill>
                <a:srgbClr val="0A176E"/>
              </a:solidFill>
              <a:latin typeface="Brandon Grotesque Blac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83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5"/>
          <p:cNvSpPr>
            <a:spLocks/>
          </p:cNvSpPr>
          <p:nvPr/>
        </p:nvSpPr>
        <p:spPr bwMode="auto">
          <a:xfrm>
            <a:off x="900332" y="1686755"/>
            <a:ext cx="7344076" cy="397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spcAft>
                <a:spcPts val="344"/>
              </a:spcAft>
              <a:defRPr/>
            </a:pPr>
            <a:endParaRPr lang="en-GB" sz="1400" dirty="0"/>
          </a:p>
          <a:p>
            <a:pPr>
              <a:spcAft>
                <a:spcPts val="344"/>
              </a:spcAft>
              <a:defRPr/>
            </a:pPr>
            <a:endParaRPr lang="en-GB" dirty="0">
              <a:solidFill>
                <a:schemeClr val="tx2"/>
              </a:solidFill>
            </a:endParaRPr>
          </a:p>
          <a:p>
            <a:pPr>
              <a:spcAft>
                <a:spcPts val="344"/>
              </a:spcAft>
              <a:defRPr/>
            </a:pPr>
            <a:r>
              <a:rPr lang="it-IT" b="1" dirty="0">
                <a:solidFill>
                  <a:srgbClr val="0A176E"/>
                </a:solidFill>
                <a:latin typeface="Brandon Grotesque Regular"/>
              </a:rPr>
              <a:t>Secondo l’OCSE è un processo</a:t>
            </a:r>
            <a:r>
              <a:rPr lang="it-IT" dirty="0">
                <a:solidFill>
                  <a:srgbClr val="0A176E"/>
                </a:solidFill>
                <a:latin typeface="Brandon Grotesque Regular"/>
              </a:rPr>
              <a:t> per acquisire consapevolezza, compiere scelte informate, sapere a chi rivolgersi, migliorare il grado di benessere e di protezione finanziaria.</a:t>
            </a:r>
          </a:p>
          <a:p>
            <a:pPr>
              <a:spcAft>
                <a:spcPts val="344"/>
              </a:spcAft>
              <a:defRPr/>
            </a:pPr>
            <a:endParaRPr lang="it-IT" dirty="0">
              <a:solidFill>
                <a:srgbClr val="0A176E"/>
              </a:solidFill>
              <a:latin typeface="Brandon Grotesque Regular"/>
            </a:endParaRPr>
          </a:p>
          <a:p>
            <a:pPr>
              <a:spcAft>
                <a:spcPts val="344"/>
              </a:spcAft>
              <a:defRPr/>
            </a:pPr>
            <a:r>
              <a:rPr lang="it-IT" dirty="0">
                <a:solidFill>
                  <a:srgbClr val="0A176E"/>
                </a:solidFill>
                <a:latin typeface="Brandon Grotesque Regular"/>
              </a:rPr>
              <a:t>L’educazione finanziaria aiuta a </a:t>
            </a:r>
            <a:r>
              <a:rPr lang="it-IT" b="1" dirty="0">
                <a:solidFill>
                  <a:srgbClr val="0A176E"/>
                </a:solidFill>
                <a:latin typeface="Brandon Grotesque Regular"/>
              </a:rPr>
              <a:t>decidere come allocare risorse limitate</a:t>
            </a:r>
            <a:r>
              <a:rPr lang="it-IT" dirty="0">
                <a:solidFill>
                  <a:srgbClr val="0A176E"/>
                </a:solidFill>
                <a:latin typeface="Brandon Grotesque Regular"/>
              </a:rPr>
              <a:t>.</a:t>
            </a:r>
          </a:p>
          <a:p>
            <a:pPr>
              <a:spcAft>
                <a:spcPts val="344"/>
              </a:spcAft>
              <a:defRPr/>
            </a:pPr>
            <a:endParaRPr lang="it-IT" dirty="0">
              <a:solidFill>
                <a:srgbClr val="0A176E"/>
              </a:solidFill>
              <a:latin typeface="Brandon Grotesque Regular"/>
            </a:endParaRPr>
          </a:p>
          <a:p>
            <a:pPr>
              <a:spcAft>
                <a:spcPts val="344"/>
              </a:spcAft>
              <a:defRPr/>
            </a:pPr>
            <a:r>
              <a:rPr lang="it-IT" dirty="0">
                <a:solidFill>
                  <a:srgbClr val="0A176E"/>
                </a:solidFill>
                <a:latin typeface="Brandon Grotesque Regular"/>
              </a:rPr>
              <a:t>Tuttavia, c’è </a:t>
            </a:r>
            <a:r>
              <a:rPr lang="it-IT" b="1" dirty="0">
                <a:solidFill>
                  <a:srgbClr val="0A176E"/>
                </a:solidFill>
                <a:latin typeface="Brandon Grotesque Regular"/>
              </a:rPr>
              <a:t>scarsa consapevolezza della sua utilità </a:t>
            </a:r>
            <a:r>
              <a:rPr lang="it-IT" dirty="0">
                <a:solidFill>
                  <a:srgbClr val="0A176E"/>
                </a:solidFill>
                <a:latin typeface="Brandon Grotesque Regular"/>
              </a:rPr>
              <a:t>anche a causa di una diffusa </a:t>
            </a:r>
            <a:r>
              <a:rPr lang="it-IT" b="1" dirty="0">
                <a:solidFill>
                  <a:srgbClr val="0A176E"/>
                </a:solidFill>
                <a:latin typeface="Brandon Grotesque Regular"/>
              </a:rPr>
              <a:t>prevenzione </a:t>
            </a:r>
            <a:r>
              <a:rPr lang="it-IT" dirty="0">
                <a:solidFill>
                  <a:srgbClr val="0A176E"/>
                </a:solidFill>
                <a:latin typeface="Brandon Grotesque Regular"/>
              </a:rPr>
              <a:t>verso le tematiche economiche</a:t>
            </a:r>
            <a:r>
              <a:rPr lang="it-IT" b="1" dirty="0">
                <a:solidFill>
                  <a:srgbClr val="0A176E"/>
                </a:solidFill>
                <a:latin typeface="Brandon Grotesque Regular"/>
              </a:rPr>
              <a:t>, </a:t>
            </a:r>
            <a:r>
              <a:rPr lang="it-IT" dirty="0">
                <a:solidFill>
                  <a:srgbClr val="0A176E"/>
                </a:solidFill>
                <a:latin typeface="Brandon Grotesque Regular"/>
              </a:rPr>
              <a:t>ritenute di difficile accesso per i non esperti</a:t>
            </a:r>
            <a:r>
              <a:rPr lang="it-IT" sz="2000" dirty="0">
                <a:solidFill>
                  <a:srgbClr val="0A176E"/>
                </a:solidFill>
                <a:latin typeface="Brandon Grotesque Regular"/>
              </a:rPr>
              <a:t>.</a:t>
            </a:r>
            <a:endParaRPr lang="it-IT" dirty="0">
              <a:solidFill>
                <a:srgbClr val="0A176E"/>
              </a:solidFill>
            </a:endParaRPr>
          </a:p>
          <a:p>
            <a:pPr>
              <a:spcAft>
                <a:spcPts val="344"/>
              </a:spcAft>
              <a:defRPr/>
            </a:pPr>
            <a:endParaRPr lang="en-GB" dirty="0">
              <a:solidFill>
                <a:srgbClr val="0A176E"/>
              </a:solidFill>
            </a:endParaRPr>
          </a:p>
          <a:p>
            <a:pPr>
              <a:spcAft>
                <a:spcPts val="344"/>
              </a:spcAft>
              <a:defRPr/>
            </a:pPr>
            <a:endParaRPr lang="en-GB" dirty="0">
              <a:solidFill>
                <a:schemeClr val="tx2"/>
              </a:solidFill>
            </a:endParaRPr>
          </a:p>
          <a:p>
            <a:pPr>
              <a:spcAft>
                <a:spcPts val="344"/>
              </a:spcAft>
              <a:defRPr/>
            </a:pP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827584" y="836712"/>
            <a:ext cx="7936898" cy="91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70000"/>
              </a:lnSpc>
            </a:pPr>
            <a:r>
              <a:rPr lang="it-IT" sz="2800" b="1" dirty="0" err="1" smtClean="0">
                <a:solidFill>
                  <a:srgbClr val="0A176E"/>
                </a:solidFill>
                <a:latin typeface="Brandon Grotesque Regular"/>
                <a:ea typeface="+mj-ea"/>
                <a:cs typeface="+mj-cs"/>
                <a:sym typeface="Helvetica" charset="0"/>
              </a:rPr>
              <a:t>Perchè</a:t>
            </a:r>
            <a:r>
              <a:rPr lang="it-IT" sz="2800" b="1" dirty="0" smtClean="0">
                <a:solidFill>
                  <a:srgbClr val="0A176E"/>
                </a:solidFill>
                <a:latin typeface="Brandon Grotesque Regular"/>
                <a:ea typeface="+mj-ea"/>
                <a:cs typeface="+mj-cs"/>
                <a:sym typeface="Helvetica" charset="0"/>
              </a:rPr>
              <a:t> </a:t>
            </a:r>
            <a:r>
              <a:rPr lang="it-IT" sz="2800" b="1" dirty="0">
                <a:solidFill>
                  <a:srgbClr val="0A176E"/>
                </a:solidFill>
                <a:latin typeface="Brandon Grotesque Regular"/>
                <a:ea typeface="+mj-ea"/>
                <a:cs typeface="+mj-cs"/>
                <a:sym typeface="Helvetica" charset="0"/>
              </a:rPr>
              <a:t>serve l’educazione </a:t>
            </a:r>
            <a:r>
              <a:rPr lang="it-IT" sz="2800" b="1" dirty="0" smtClean="0">
                <a:solidFill>
                  <a:srgbClr val="0A176E"/>
                </a:solidFill>
                <a:latin typeface="Brandon Grotesque Regular"/>
                <a:ea typeface="+mj-ea"/>
                <a:cs typeface="+mj-cs"/>
                <a:sym typeface="Helvetica" charset="0"/>
              </a:rPr>
              <a:t>finanziaria?</a:t>
            </a:r>
            <a:endParaRPr lang="it-IT" sz="2800" b="1" dirty="0">
              <a:solidFill>
                <a:srgbClr val="0A176E"/>
              </a:solidFill>
              <a:latin typeface="Brandon Grotesque Regular"/>
              <a:ea typeface="+mj-ea"/>
              <a:cs typeface="+mj-cs"/>
              <a:sym typeface="Helvetica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805264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2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5"/>
          <p:cNvSpPr>
            <a:spLocks/>
          </p:cNvSpPr>
          <p:nvPr/>
        </p:nvSpPr>
        <p:spPr bwMode="auto">
          <a:xfrm>
            <a:off x="827584" y="1713006"/>
            <a:ext cx="7632848" cy="397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r>
              <a:rPr lang="en-GB" sz="1600" dirty="0">
                <a:solidFill>
                  <a:srgbClr val="0A176E"/>
                </a:solidFill>
                <a:latin typeface="Brandon Grotesque Regular"/>
              </a:rPr>
              <a:t>Italia al </a:t>
            </a:r>
            <a:r>
              <a:rPr lang="en-GB" sz="1600" b="1" dirty="0">
                <a:solidFill>
                  <a:srgbClr val="0A176E"/>
                </a:solidFill>
                <a:latin typeface="Brandon Grotesque Regular"/>
              </a:rPr>
              <a:t>44</a:t>
            </a:r>
            <a:r>
              <a:rPr lang="it-IT" sz="1600" b="1" dirty="0">
                <a:solidFill>
                  <a:srgbClr val="0A176E"/>
                </a:solidFill>
                <a:latin typeface="Brandon Grotesque Regular"/>
              </a:rPr>
              <a:t>° posto </a:t>
            </a: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per diffusione dell’educazione finanziaria e ultimo tra i Paesi del G8 </a:t>
            </a:r>
            <a:r>
              <a:rPr lang="it-IT" sz="1600" i="1" dirty="0">
                <a:solidFill>
                  <a:srgbClr val="0A176E"/>
                </a:solidFill>
                <a:latin typeface="Brandon Grotesque Regular"/>
              </a:rPr>
              <a:t>&gt;</a:t>
            </a:r>
            <a:r>
              <a:rPr lang="it-IT" sz="1600" b="1" i="1" dirty="0">
                <a:solidFill>
                  <a:srgbClr val="0A176E"/>
                </a:solidFill>
                <a:latin typeface="Brandon Grotesque Regular"/>
              </a:rPr>
              <a:t> </a:t>
            </a:r>
            <a:r>
              <a:rPr lang="it-IT" sz="1600" i="1" u="sng" dirty="0">
                <a:solidFill>
                  <a:srgbClr val="0A176E"/>
                </a:solidFill>
                <a:latin typeface="Brandon Grotesque Regular"/>
              </a:rPr>
              <a:t>World </a:t>
            </a:r>
            <a:r>
              <a:rPr lang="it-IT" sz="1600" i="1" u="sng" dirty="0" err="1">
                <a:solidFill>
                  <a:srgbClr val="0A176E"/>
                </a:solidFill>
                <a:latin typeface="Brandon Grotesque Regular"/>
              </a:rPr>
              <a:t>Competitiveness</a:t>
            </a:r>
            <a:r>
              <a:rPr lang="it-IT" sz="1600" i="1" u="sng" dirty="0">
                <a:solidFill>
                  <a:srgbClr val="0A176E"/>
                </a:solidFill>
                <a:latin typeface="Brandon Grotesque Regular"/>
              </a:rPr>
              <a:t> Index</a:t>
            </a:r>
          </a:p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endParaRPr lang="it-IT" sz="1600" dirty="0">
              <a:solidFill>
                <a:srgbClr val="0A176E"/>
              </a:solidFill>
              <a:latin typeface="Brandon Grotesque Regular"/>
            </a:endParaRPr>
          </a:p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r>
              <a:rPr lang="it-IT" sz="1600" b="1" dirty="0">
                <a:solidFill>
                  <a:srgbClr val="0A176E"/>
                </a:solidFill>
                <a:latin typeface="Brandon Grotesque Regular"/>
              </a:rPr>
              <a:t>Livello medio di competenza finanziaria degli italiani tra il 5 e 6- </a:t>
            </a: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(scala da 0 a 10) &gt; </a:t>
            </a:r>
            <a:r>
              <a:rPr lang="it-IT" sz="1600" i="1" u="sng" dirty="0">
                <a:solidFill>
                  <a:srgbClr val="0A176E"/>
                </a:solidFill>
                <a:latin typeface="Brandon Grotesque Regular"/>
              </a:rPr>
              <a:t>IGCF  - Indice globale di competenza finanziaria</a:t>
            </a:r>
          </a:p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endParaRPr lang="en-GB" sz="1600" dirty="0">
              <a:solidFill>
                <a:srgbClr val="0A176E"/>
              </a:solidFill>
              <a:latin typeface="Brandon Grotesque Regular"/>
            </a:endParaRPr>
          </a:p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In crescita i “</a:t>
            </a:r>
            <a:r>
              <a:rPr lang="it-IT" sz="1600" b="1" dirty="0">
                <a:solidFill>
                  <a:srgbClr val="0A176E"/>
                </a:solidFill>
                <a:latin typeface="Brandon Grotesque Regular"/>
              </a:rPr>
              <a:t>poco o per niente interessati</a:t>
            </a: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” all’informazione finanziaria: </a:t>
            </a:r>
            <a:r>
              <a:rPr lang="it-IT" sz="1600" b="1" dirty="0">
                <a:solidFill>
                  <a:srgbClr val="0A176E"/>
                </a:solidFill>
                <a:latin typeface="Brandon Grotesque Regular"/>
              </a:rPr>
              <a:t>53,5% adulti </a:t>
            </a: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e </a:t>
            </a:r>
            <a:r>
              <a:rPr lang="it-IT" sz="1600" b="1" dirty="0">
                <a:solidFill>
                  <a:srgbClr val="0A176E"/>
                </a:solidFill>
                <a:latin typeface="Brandon Grotesque Regular"/>
              </a:rPr>
              <a:t>91,3%  giovani </a:t>
            </a: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tra 18 e 24 anni &gt;  </a:t>
            </a:r>
            <a:r>
              <a:rPr lang="it-IT" sz="1600" i="1" u="sng" dirty="0">
                <a:solidFill>
                  <a:srgbClr val="0A176E"/>
                </a:solidFill>
                <a:latin typeface="Brandon Grotesque Regular"/>
              </a:rPr>
              <a:t>Indagine sul Risparmio e sulle scelte finanziarie degli italiani di </a:t>
            </a:r>
            <a:r>
              <a:rPr lang="it-IT" sz="1600" i="1" dirty="0">
                <a:solidFill>
                  <a:srgbClr val="0A176E"/>
                </a:solidFill>
                <a:latin typeface="Brandon Grotesque Regular"/>
              </a:rPr>
              <a:t>	</a:t>
            </a:r>
            <a:r>
              <a:rPr lang="it-IT" sz="1600" i="1" u="sng" dirty="0" err="1">
                <a:solidFill>
                  <a:srgbClr val="0A176E"/>
                </a:solidFill>
                <a:latin typeface="Brandon Grotesque Regular"/>
              </a:rPr>
              <a:t>Intesasanpaolo</a:t>
            </a:r>
            <a:r>
              <a:rPr lang="it-IT" sz="1600" i="1" u="sng" dirty="0">
                <a:solidFill>
                  <a:srgbClr val="0A176E"/>
                </a:solidFill>
                <a:latin typeface="Brandon Grotesque Regular"/>
              </a:rPr>
              <a:t> – Centro Einaudi </a:t>
            </a:r>
          </a:p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endParaRPr lang="it-IT" sz="1600" dirty="0">
              <a:solidFill>
                <a:srgbClr val="0A176E"/>
              </a:solidFill>
              <a:latin typeface="Brandon Grotesque Regular"/>
            </a:endParaRPr>
          </a:p>
          <a:p>
            <a:pPr marL="285750" indent="-285750">
              <a:spcAft>
                <a:spcPts val="344"/>
              </a:spcAft>
              <a:buFont typeface="Wingdings" panose="05000000000000000000" pitchFamily="2" charset="2"/>
              <a:buChar char="Ø"/>
              <a:defRPr/>
            </a:pPr>
            <a:r>
              <a:rPr lang="it-IT" sz="1600" b="1" dirty="0">
                <a:solidFill>
                  <a:srgbClr val="0A176E"/>
                </a:solidFill>
                <a:latin typeface="Brandon Grotesque Regular"/>
              </a:rPr>
              <a:t>4  italiani su 10 non sono in grado di investire </a:t>
            </a:r>
            <a:r>
              <a:rPr lang="it-IT" sz="1600" dirty="0">
                <a:solidFill>
                  <a:srgbClr val="0A176E"/>
                </a:solidFill>
                <a:latin typeface="Brandon Grotesque Regular"/>
              </a:rPr>
              <a:t>correttamente il proprio risparmio e spesso lo fanno a caso, fidandosi di quanto sentono dire da amici e parenti  &gt; </a:t>
            </a:r>
            <a:r>
              <a:rPr lang="it-IT" sz="1600" i="1" u="sng" dirty="0">
                <a:solidFill>
                  <a:srgbClr val="0A176E"/>
                </a:solidFill>
                <a:latin typeface="Brandon Grotesque Regular"/>
              </a:rPr>
              <a:t>Rapporto Consob 2016 sulle scelte di investimento delle famiglie italiane</a:t>
            </a:r>
            <a:r>
              <a:rPr lang="it-IT" sz="1600" i="1" dirty="0">
                <a:solidFill>
                  <a:srgbClr val="0A176E"/>
                </a:solidFill>
                <a:latin typeface="Brandon Grotesque Regular"/>
              </a:rPr>
              <a:t>.</a:t>
            </a:r>
          </a:p>
          <a:p>
            <a:pPr>
              <a:spcAft>
                <a:spcPts val="344"/>
              </a:spcAft>
              <a:defRPr/>
            </a:pP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563597" y="715930"/>
            <a:ext cx="7657318" cy="91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70000"/>
              </a:lnSpc>
            </a:pPr>
            <a:r>
              <a:rPr lang="en-US" sz="2800" b="1" dirty="0">
                <a:solidFill>
                  <a:srgbClr val="0A176E"/>
                </a:solidFill>
                <a:latin typeface="Brandon Grotesque Regular"/>
                <a:ea typeface="+mj-ea"/>
                <a:cs typeface="+mj-cs"/>
                <a:sym typeface="Helvetica" charset="0"/>
              </a:rPr>
              <a:t>La </a:t>
            </a:r>
            <a:r>
              <a:rPr lang="it-IT" sz="2800" b="1" dirty="0">
                <a:solidFill>
                  <a:srgbClr val="0A176E"/>
                </a:solidFill>
                <a:latin typeface="Brandon Grotesque Regular"/>
                <a:ea typeface="+mj-ea"/>
                <a:cs typeface="+mj-cs"/>
                <a:sym typeface="Helvetica" charset="0"/>
              </a:rPr>
              <a:t>situazione in Italia</a:t>
            </a:r>
            <a:endParaRPr lang="it-IT" sz="2800" b="1" dirty="0">
              <a:solidFill>
                <a:srgbClr val="0A176E"/>
              </a:solidFill>
              <a:sym typeface="Helvetica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8" y="75771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11" y="5877272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7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2"/>
          <p:cNvSpPr>
            <a:spLocks noChangeArrowheads="1"/>
          </p:cNvSpPr>
          <p:nvPr/>
        </p:nvSpPr>
        <p:spPr bwMode="auto">
          <a:xfrm>
            <a:off x="1187624" y="3164474"/>
            <a:ext cx="6927850" cy="7334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  <a:extLst/>
        </p:spPr>
        <p:txBody>
          <a:bodyPr lIns="159288" tIns="79644" rIns="159288" bIns="7964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it-IT" sz="2100" b="1">
                <a:solidFill>
                  <a:srgbClr val="0A176E"/>
                </a:solidFill>
                <a:latin typeface="+mj-lt"/>
                <a:ea typeface="MS Gothic" pitchFamily="49" charset="-128"/>
                <a:cs typeface="Arial" pitchFamily="34" charset="0"/>
              </a:rPr>
              <a:t>Due DDL in discussione presso la Camera e il Senato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87624" y="2047503"/>
            <a:ext cx="6926263" cy="7334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159288" tIns="79644" rIns="159288" bIns="7964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it-IT" sz="2100" b="1">
                <a:solidFill>
                  <a:srgbClr val="0A176E"/>
                </a:solidFill>
                <a:latin typeface="+mj-lt"/>
                <a:ea typeface="MS Gothic" pitchFamily="49" charset="-128"/>
                <a:cs typeface="Arial" pitchFamily="34" charset="0"/>
              </a:rPr>
              <a:t>Dal 2016 grande attenzione del Governo</a:t>
            </a:r>
          </a:p>
        </p:txBody>
      </p:sp>
      <p:sp>
        <p:nvSpPr>
          <p:cNvPr id="6" name="Rettangolo 5"/>
          <p:cNvSpPr/>
          <p:nvPr/>
        </p:nvSpPr>
        <p:spPr>
          <a:xfrm>
            <a:off x="1187624" y="4351759"/>
            <a:ext cx="6927850" cy="7334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159288" tIns="79644" rIns="159288" bIns="7964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it-IT" sz="2100" b="1">
                <a:solidFill>
                  <a:srgbClr val="0A176E"/>
                </a:solidFill>
                <a:latin typeface="+mj-lt"/>
                <a:ea typeface="MS Gothic" pitchFamily="49" charset="-128"/>
                <a:cs typeface="Arial" pitchFamily="34" charset="0"/>
              </a:rPr>
              <a:t>La legge 107/15 sulla Buona Scuola inserisce le competenze economiche di base nel curricolo scolastico</a:t>
            </a:r>
          </a:p>
        </p:txBody>
      </p:sp>
      <p:sp>
        <p:nvSpPr>
          <p:cNvPr id="7" name="Rectangle 3"/>
          <p:cNvSpPr>
            <a:spLocks noGrp="1"/>
          </p:cNvSpPr>
          <p:nvPr>
            <p:ph type="title"/>
          </p:nvPr>
        </p:nvSpPr>
        <p:spPr bwMode="auto">
          <a:xfrm>
            <a:off x="457200" y="62981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it-IT" sz="2800" b="1" dirty="0">
                <a:solidFill>
                  <a:srgbClr val="0A176E"/>
                </a:solidFill>
                <a:latin typeface="Brandon Grotesque Regular"/>
                <a:sym typeface="Helvetica" charset="0"/>
              </a:rPr>
              <a:t>L’azione delle istituzioni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11" y="5877272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19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21"/>
          <p:cNvSpPr>
            <a:spLocks noChangeArrowheads="1"/>
          </p:cNvSpPr>
          <p:nvPr/>
        </p:nvSpPr>
        <p:spPr bwMode="auto">
          <a:xfrm>
            <a:off x="1" y="501327"/>
            <a:ext cx="9144000" cy="144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</a:pPr>
            <a:r>
              <a:rPr lang="it-IT" sz="2800" b="1" dirty="0">
                <a:solidFill>
                  <a:srgbClr val="0A176E"/>
                </a:solidFill>
                <a:latin typeface="Brandon Grotesque Regular"/>
                <a:ea typeface="+mj-ea"/>
                <a:cs typeface="+mj-cs"/>
              </a:rPr>
              <a:t>Il ruolo della scuola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4"/>
          <p:cNvSpPr>
            <a:spLocks noChangeArrowheads="1"/>
          </p:cNvSpPr>
          <p:nvPr/>
        </p:nvSpPr>
        <p:spPr bwMode="auto">
          <a:xfrm>
            <a:off x="611560" y="1916832"/>
            <a:ext cx="792088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Dal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2015 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l’economia è inserita tra i nuovi </a:t>
            </a:r>
            <a:r>
              <a:rPr lang="it-IT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saperi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e riconosciuta come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competenza di cittadinanza indispensabile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per i giovani.</a:t>
            </a:r>
          </a:p>
          <a:p>
            <a:pPr algn="just">
              <a:spcAft>
                <a:spcPts val="600"/>
              </a:spcAft>
            </a:pPr>
            <a:endParaRPr lang="it-IT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  <a:p>
            <a:pPr algn="just">
              <a:spcAft>
                <a:spcPts val="600"/>
              </a:spcAft>
            </a:pP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Il MIUR ha costituito il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Tavolo di Lavoro Paritetico Economia e Legalità 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e siglato una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Carta di Intenti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, con la quale 13 istituzioni (tra cui Feduf e ABI) concordano di attivare sinergie per la diffusione della cultura economica e della legalità nelle scuole italiane di ogni grado. Sono attese entro la fine dell’anno le linee guida applicative per la diffusione di tale insegnamento.</a:t>
            </a:r>
          </a:p>
          <a:p>
            <a:pPr algn="just">
              <a:spcAft>
                <a:spcPts val="600"/>
              </a:spcAft>
            </a:pPr>
            <a:endParaRPr lang="it-IT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  <a:p>
            <a:pPr algn="just">
              <a:spcAft>
                <a:spcPts val="600"/>
              </a:spcAft>
            </a:pP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Una grande opportunità,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ma è solo l’inizio…</a:t>
            </a:r>
            <a:endParaRPr lang="it-IT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  <a:p>
            <a:pPr algn="just">
              <a:spcAft>
                <a:spcPts val="600"/>
              </a:spcAft>
            </a:pPr>
            <a:endParaRPr lang="it-IT" sz="1600" dirty="0">
              <a:solidFill>
                <a:schemeClr val="tx2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  <a:p>
            <a:pPr algn="just">
              <a:spcAft>
                <a:spcPts val="600"/>
              </a:spcAft>
            </a:pPr>
            <a:endParaRPr lang="en-GB" sz="1600" dirty="0">
              <a:solidFill>
                <a:schemeClr val="tx2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</p:txBody>
      </p:sp>
      <p:pic>
        <p:nvPicPr>
          <p:cNvPr id="5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3256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56865" y="1412776"/>
            <a:ext cx="8723593" cy="575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Per promuovere la diffusione dell’educazione finanziaria presso tutte le fasce di cittadinanza è necessaria la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creazione di reti nazionali e territoriali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che vedano collaborare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soggetti pubblici e privati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per mettere a sistema le molte iniziative disponibili.</a:t>
            </a: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Vi sono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molti progetti di valore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ma mancano sistematicità, continuità, integrazione tra contenuti e definizione di obiettivi e sistemi di valutazione dei risultati.</a:t>
            </a: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Inoltre, nelle parole «educazione finanziaria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» sono racchiusi tantissimi temi pertanto è fondamentale un approccio life </a:t>
            </a:r>
            <a:r>
              <a:rPr lang="it-IT" sz="1800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cycle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it-IT" sz="1400" b="1" dirty="0">
                <a:solidFill>
                  <a:srgbClr val="0A176E"/>
                </a:solidFill>
                <a:latin typeface="Brandon Grotesque Black"/>
              </a:rPr>
              <a:t>Bambini-ragazzi</a:t>
            </a:r>
            <a:r>
              <a:rPr lang="it-IT" sz="1400" dirty="0">
                <a:solidFill>
                  <a:srgbClr val="0A176E"/>
                </a:solidFill>
                <a:latin typeface="Brandon Grotesque Black"/>
              </a:rPr>
              <a:t> &gt; percezione del valore del denaro, gestione paghetta, concetto di risparmio</a:t>
            </a:r>
          </a:p>
          <a:p>
            <a:pPr>
              <a:defRPr/>
            </a:pPr>
            <a:endParaRPr lang="it-IT" sz="1400" dirty="0">
              <a:solidFill>
                <a:srgbClr val="0A176E"/>
              </a:solidFill>
              <a:latin typeface="Brandon Grotesque Black"/>
            </a:endParaRPr>
          </a:p>
          <a:p>
            <a:pPr>
              <a:defRPr/>
            </a:pPr>
            <a:r>
              <a:rPr lang="it-IT" sz="1400" b="1" dirty="0">
                <a:solidFill>
                  <a:srgbClr val="0A176E"/>
                </a:solidFill>
                <a:latin typeface="Brandon Grotesque Black"/>
              </a:rPr>
              <a:t>Giovani </a:t>
            </a:r>
            <a:r>
              <a:rPr lang="it-IT" sz="1400" dirty="0">
                <a:solidFill>
                  <a:srgbClr val="0A176E"/>
                </a:solidFill>
                <a:latin typeface="Brandon Grotesque Black"/>
              </a:rPr>
              <a:t>&gt; </a:t>
            </a:r>
            <a:r>
              <a:rPr lang="it-IT" sz="1400" dirty="0" smtClean="0">
                <a:solidFill>
                  <a:srgbClr val="0A176E"/>
                </a:solidFill>
                <a:latin typeface="Brandon Grotesque Black"/>
              </a:rPr>
              <a:t>prime scelte di prodotti e servizi bancari, </a:t>
            </a:r>
            <a:r>
              <a:rPr lang="it-IT" sz="1400" dirty="0">
                <a:solidFill>
                  <a:srgbClr val="0A176E"/>
                </a:solidFill>
                <a:latin typeface="Brandon Grotesque Black"/>
              </a:rPr>
              <a:t>avvio di un piano previdenziale</a:t>
            </a:r>
          </a:p>
          <a:p>
            <a:pPr>
              <a:defRPr/>
            </a:pPr>
            <a:endParaRPr lang="it-IT" sz="1400" dirty="0">
              <a:solidFill>
                <a:srgbClr val="0A176E"/>
              </a:solidFill>
              <a:latin typeface="Brandon Grotesque Black"/>
            </a:endParaRPr>
          </a:p>
          <a:p>
            <a:pPr>
              <a:defRPr/>
            </a:pPr>
            <a:r>
              <a:rPr lang="it-IT" sz="1400" b="1" dirty="0">
                <a:solidFill>
                  <a:srgbClr val="0A176E"/>
                </a:solidFill>
                <a:latin typeface="Brandon Grotesque Black"/>
              </a:rPr>
              <a:t>Adulti </a:t>
            </a:r>
            <a:r>
              <a:rPr lang="it-IT" sz="1400" dirty="0">
                <a:solidFill>
                  <a:srgbClr val="0A176E"/>
                </a:solidFill>
                <a:latin typeface="Brandon Grotesque Black"/>
              </a:rPr>
              <a:t>&gt; gestione budget famigliare, mutuo, </a:t>
            </a:r>
            <a:r>
              <a:rPr lang="it-IT" sz="1400" dirty="0" smtClean="0">
                <a:solidFill>
                  <a:srgbClr val="0A176E"/>
                </a:solidFill>
                <a:latin typeface="Brandon Grotesque Black"/>
              </a:rPr>
              <a:t>investimenti, risparmio </a:t>
            </a:r>
            <a:r>
              <a:rPr lang="it-IT" sz="1400" dirty="0">
                <a:solidFill>
                  <a:srgbClr val="0A176E"/>
                </a:solidFill>
                <a:latin typeface="Brandon Grotesque Black"/>
              </a:rPr>
              <a:t>per il futuro dei figli</a:t>
            </a:r>
          </a:p>
          <a:p>
            <a:pPr>
              <a:defRPr/>
            </a:pPr>
            <a:endParaRPr lang="it-IT" sz="1400" dirty="0">
              <a:solidFill>
                <a:srgbClr val="0A176E"/>
              </a:solidFill>
              <a:latin typeface="Brandon Grotesque Black"/>
            </a:endParaRPr>
          </a:p>
          <a:p>
            <a:pPr>
              <a:defRPr/>
            </a:pPr>
            <a:r>
              <a:rPr lang="it-IT" sz="1400" b="1" dirty="0">
                <a:solidFill>
                  <a:srgbClr val="0A176E"/>
                </a:solidFill>
                <a:latin typeface="Brandon Grotesque Black"/>
              </a:rPr>
              <a:t>Anziani</a:t>
            </a:r>
            <a:r>
              <a:rPr lang="it-IT" sz="1400" dirty="0">
                <a:solidFill>
                  <a:srgbClr val="0A176E"/>
                </a:solidFill>
                <a:latin typeface="Brandon Grotesque Black"/>
              </a:rPr>
              <a:t> &gt; tutela del patrimonio, sicurezza, accesso ai servizi bancari</a:t>
            </a: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endParaRPr lang="it-IT" sz="1800" dirty="0">
              <a:solidFill>
                <a:schemeClr val="tx2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endParaRPr lang="it-IT" sz="1800" dirty="0">
              <a:solidFill>
                <a:schemeClr val="tx2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367" name="Rectangle 21"/>
          <p:cNvSpPr>
            <a:spLocks noChangeArrowheads="1"/>
          </p:cNvSpPr>
          <p:nvPr/>
        </p:nvSpPr>
        <p:spPr bwMode="auto">
          <a:xfrm>
            <a:off x="88474" y="322676"/>
            <a:ext cx="8856917" cy="1446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L’importanza 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di fare rete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magin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69" y="6021288"/>
            <a:ext cx="1838325" cy="714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14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503505" y="1700808"/>
            <a:ext cx="8136987" cy="341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Le banche sono da anni </a:t>
            </a:r>
            <a:r>
              <a:rPr lang="it-IT" sz="1800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molto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800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attive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a livello individuale e associativo, nella diffusione dell’educazione finanziaria.</a:t>
            </a: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Nel 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2014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è divenuta operativa la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“Fondazione per l’Educazione Finanziaria e al Risparmio” (Feduf), costituita dall’Associazione Bancaria Italiana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per creare un polo coeso di soggetti impegnati nella diffusione di questa tematica nel più ampio concetto di educazione alla cittadinanza economica e alla legalità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eaLnBrk="1" hangingPunct="1"/>
            <a:endParaRPr lang="it-IT" sz="1800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r>
              <a:rPr lang="it-IT" sz="1800" dirty="0">
                <a:solidFill>
                  <a:srgbClr val="0A176E"/>
                </a:solidFill>
                <a:latin typeface="Brandon Grotesque Black"/>
              </a:rPr>
              <a:t>La Fondazione collabora con le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</a:rPr>
              <a:t>Istituzionali nazionali e territoriali,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</a:rPr>
              <a:t> con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</a:rPr>
              <a:t>14 associazioni dei consumatori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</a:rPr>
              <a:t>e con le </a:t>
            </a:r>
            <a:r>
              <a:rPr lang="it-IT" sz="1800" b="1" dirty="0">
                <a:solidFill>
                  <a:srgbClr val="0A176E"/>
                </a:solidFill>
                <a:latin typeface="Brandon Grotesque Black"/>
              </a:rPr>
              <a:t>reti sociali e del terzo settore </a:t>
            </a:r>
            <a:r>
              <a:rPr lang="it-IT" sz="1800" dirty="0">
                <a:solidFill>
                  <a:srgbClr val="0A176E"/>
                </a:solidFill>
                <a:latin typeface="Brandon Grotesque Black"/>
              </a:rPr>
              <a:t>per avvicinare anche le fasce di cittadinanza meno </a:t>
            </a:r>
            <a:r>
              <a:rPr lang="it-IT" sz="1800" dirty="0" err="1">
                <a:solidFill>
                  <a:srgbClr val="0A176E"/>
                </a:solidFill>
                <a:latin typeface="Brandon Grotesque Black"/>
              </a:rPr>
              <a:t>bancarizzate</a:t>
            </a:r>
            <a:r>
              <a:rPr lang="it-IT" sz="1800" dirty="0" smtClean="0">
                <a:solidFill>
                  <a:srgbClr val="0A176E"/>
                </a:solidFill>
                <a:latin typeface="Brandon Grotesque Black"/>
              </a:rPr>
              <a:t>.</a:t>
            </a:r>
            <a:endParaRPr lang="it-IT" sz="1800" dirty="0">
              <a:solidFill>
                <a:srgbClr val="0A176E"/>
              </a:solidFill>
              <a:latin typeface="Brandon Grotesque Black"/>
            </a:endParaRPr>
          </a:p>
        </p:txBody>
      </p:sp>
      <p:sp>
        <p:nvSpPr>
          <p:cNvPr id="15367" name="Rectangle 21"/>
          <p:cNvSpPr>
            <a:spLocks noChangeArrowheads="1"/>
          </p:cNvSpPr>
          <p:nvPr/>
        </p:nvSpPr>
        <p:spPr bwMode="auto">
          <a:xfrm>
            <a:off x="143541" y="470290"/>
            <a:ext cx="8856917" cy="1446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L’azione delle banche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magin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71" y="5738961"/>
            <a:ext cx="1838325" cy="714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2" name="e8uuh03Bnf8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300192" y="5207975"/>
            <a:ext cx="2520283" cy="14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6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ttangolo 4"/>
          <p:cNvSpPr>
            <a:spLocks noChangeArrowheads="1"/>
          </p:cNvSpPr>
          <p:nvPr/>
        </p:nvSpPr>
        <p:spPr bwMode="auto">
          <a:xfrm>
            <a:off x="755576" y="1705415"/>
            <a:ext cx="7992888" cy="3668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marL="285724" indent="-285724">
              <a:lnSpc>
                <a:spcPct val="12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GB" dirty="0">
              <a:solidFill>
                <a:srgbClr val="0A176E"/>
              </a:solidFill>
              <a:latin typeface="Brandon Grotesque Black"/>
            </a:endParaRPr>
          </a:p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La Fondazione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lavora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sulla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mediazione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culturale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tra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contenuti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spesso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ritenuti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difficili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e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strumenti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divulgativi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semplici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e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informali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. </a:t>
            </a:r>
            <a:endParaRPr lang="en-GB" dirty="0" smtClean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endParaRPr lang="en-GB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  <a:sym typeface="GillSans" charset="0"/>
            </a:endParaRPr>
          </a:p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I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programmi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per le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scuole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sono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caratterizzati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da un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approccio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valoriale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all’uso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consapevole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del </a:t>
            </a:r>
            <a:r>
              <a:rPr lang="en-GB" b="1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denaro</a:t>
            </a:r>
            <a:r>
              <a:rPr lang="en-GB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e </a:t>
            </a:r>
            <a:r>
              <a:rPr lang="en-GB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si</a:t>
            </a:r>
            <a:r>
              <a:rPr lang="en-GB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basano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su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una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metodologia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didattica</a:t>
            </a:r>
            <a:r>
              <a:rPr lang="en-GB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b="1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interattiva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che</a:t>
            </a:r>
            <a:r>
              <a:rPr lang="en-GB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prevede</a:t>
            </a:r>
            <a:r>
              <a:rPr lang="en-GB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diverse </a:t>
            </a:r>
            <a:r>
              <a:rPr lang="en-GB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fasi</a:t>
            </a:r>
            <a:r>
              <a:rPr lang="en-GB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 </a:t>
            </a:r>
            <a:r>
              <a:rPr lang="en-GB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  <a:sym typeface="GillSans" charset="0"/>
              </a:rPr>
              <a:t>di 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apprendimento empatico (es. video),  nozionistico ed apprendimento esperienziale attraverso attività laboratoriali, </a:t>
            </a:r>
            <a:r>
              <a:rPr lang="it-IT" dirty="0" err="1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role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 play ed esercitazioni.</a:t>
            </a:r>
          </a:p>
          <a:p>
            <a:endParaRPr lang="en-GB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432750" y="733708"/>
            <a:ext cx="6711348" cy="52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/>
          <a:p>
            <a:pPr algn="ctr" eaLnBrk="0" hangingPunct="0"/>
            <a:r>
              <a:rPr lang="en-US" alt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Un </a:t>
            </a:r>
            <a:r>
              <a:rPr lang="en-US" altLang="it-IT" sz="2800" b="1" dirty="0" err="1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approccio</a:t>
            </a:r>
            <a:r>
              <a:rPr lang="en-US" alt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 </a:t>
            </a:r>
            <a:r>
              <a:rPr lang="en-US" altLang="it-IT" sz="2800" b="1" dirty="0" err="1" smtClean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divulgativo</a:t>
            </a:r>
            <a:r>
              <a:rPr lang="en-US" altLang="it-IT" sz="2800" b="1" dirty="0" smtClean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 e </a:t>
            </a:r>
            <a:r>
              <a:rPr lang="en-US" altLang="it-IT" sz="2800" b="1" dirty="0" err="1" smtClean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valoriale</a:t>
            </a:r>
            <a:endParaRPr lang="it-IT" sz="2800" b="1" dirty="0">
              <a:solidFill>
                <a:srgbClr val="0A176E"/>
              </a:solidFill>
              <a:latin typeface="Brandon Grotesque Black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982" y="6019943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00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-249754" y="586751"/>
            <a:ext cx="9393754" cy="52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181" tIns="44591" rIns="89181" bIns="44591" anchor="ctr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algn="ctr"/>
            <a:r>
              <a:rPr lang="en-GB" altLang="it-IT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Programmi</a:t>
            </a:r>
            <a:r>
              <a:rPr lang="en-GB" altLang="it-IT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altLang="it-IT" sz="2800" b="1" dirty="0" smtClean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per le </a:t>
            </a:r>
            <a:r>
              <a:rPr lang="en-GB" altLang="it-IT" sz="2800" b="1" dirty="0" err="1" smtClean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scuole</a:t>
            </a:r>
            <a:endParaRPr lang="en-GB" altLang="it-IT" sz="2800" b="1" dirty="0">
              <a:solidFill>
                <a:srgbClr val="0A176E"/>
              </a:solidFill>
              <a:latin typeface="Brandon Grotesque Black"/>
              <a:ea typeface="MS PGothic" pitchFamily="34" charset="-128"/>
            </a:endParaRPr>
          </a:p>
        </p:txBody>
      </p:sp>
      <p:sp>
        <p:nvSpPr>
          <p:cNvPr id="11" name="CasellaDiTesto 16"/>
          <p:cNvSpPr txBox="1">
            <a:spLocks noChangeArrowheads="1"/>
          </p:cNvSpPr>
          <p:nvPr/>
        </p:nvSpPr>
        <p:spPr bwMode="auto">
          <a:xfrm>
            <a:off x="172615" y="1218777"/>
            <a:ext cx="3097125" cy="3978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9181" tIns="44591" rIns="89181" bIns="44591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algn="ctr" eaLnBrk="1" hangingPunct="1"/>
            <a:r>
              <a:rPr lang="it-IT" altLang="it-IT" sz="2000" dirty="0" smtClean="0">
                <a:solidFill>
                  <a:srgbClr val="283973"/>
                </a:solidFill>
                <a:latin typeface="Brandon Grotesque Black"/>
              </a:rPr>
              <a:t>5 - 10 </a:t>
            </a:r>
            <a:r>
              <a:rPr lang="it-IT" altLang="it-IT" sz="2000" dirty="0">
                <a:solidFill>
                  <a:srgbClr val="283973"/>
                </a:solidFill>
                <a:latin typeface="Brandon Grotesque Black"/>
              </a:rPr>
              <a:t>anni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58" y="1732611"/>
            <a:ext cx="1118738" cy="1674466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1177" y="1752427"/>
            <a:ext cx="1185161" cy="167446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sellaDiTesto 13"/>
          <p:cNvSpPr txBox="1">
            <a:spLocks noChangeArrowheads="1"/>
          </p:cNvSpPr>
          <p:nvPr/>
        </p:nvSpPr>
        <p:spPr bwMode="auto">
          <a:xfrm>
            <a:off x="83207" y="3645024"/>
            <a:ext cx="3150741" cy="138271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9181" tIns="44591" rIns="89181" bIns="44591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it-IT" altLang="it-IT" sz="1400" b="1" dirty="0">
                <a:solidFill>
                  <a:srgbClr val="0A176E"/>
                </a:solidFill>
              </a:rPr>
              <a:t>Lezione 1</a:t>
            </a:r>
          </a:p>
          <a:p>
            <a:pPr algn="l" eaLnBrk="1" hangingPunct="1"/>
            <a:r>
              <a:rPr lang="it-IT" altLang="it-IT" sz="1400" i="1" dirty="0">
                <a:solidFill>
                  <a:srgbClr val="0A176E"/>
                </a:solidFill>
              </a:rPr>
              <a:t>Il valore del denaro e il guadagno</a:t>
            </a:r>
            <a:endParaRPr lang="it-IT" altLang="it-IT" sz="1400" dirty="0">
              <a:solidFill>
                <a:srgbClr val="0A176E"/>
              </a:solidFill>
            </a:endParaRPr>
          </a:p>
          <a:p>
            <a:pPr algn="l" eaLnBrk="1" hangingPunct="1"/>
            <a:r>
              <a:rPr lang="it-IT" altLang="it-IT" sz="1400" b="1" dirty="0">
                <a:solidFill>
                  <a:srgbClr val="0A176E"/>
                </a:solidFill>
              </a:rPr>
              <a:t>Lezione 2</a:t>
            </a:r>
          </a:p>
          <a:p>
            <a:pPr algn="l" eaLnBrk="1" hangingPunct="1"/>
            <a:r>
              <a:rPr lang="it-IT" altLang="it-IT" sz="1400" dirty="0">
                <a:solidFill>
                  <a:srgbClr val="0A176E"/>
                </a:solidFill>
              </a:rPr>
              <a:t>L’utilizzo del denaro e il risparmio</a:t>
            </a:r>
          </a:p>
          <a:p>
            <a:pPr algn="l" eaLnBrk="1" hangingPunct="1"/>
            <a:r>
              <a:rPr lang="it-IT" altLang="it-IT" sz="1400" b="1" dirty="0">
                <a:solidFill>
                  <a:srgbClr val="0A176E"/>
                </a:solidFill>
              </a:rPr>
              <a:t>Lezione 3</a:t>
            </a:r>
          </a:p>
          <a:p>
            <a:pPr algn="l" eaLnBrk="1" hangingPunct="1"/>
            <a:r>
              <a:rPr lang="it-IT" altLang="it-IT" sz="1400" dirty="0">
                <a:solidFill>
                  <a:srgbClr val="0A176E"/>
                </a:solidFill>
              </a:rPr>
              <a:t>La banca e il denaro virtuale</a:t>
            </a:r>
          </a:p>
        </p:txBody>
      </p:sp>
      <p:sp>
        <p:nvSpPr>
          <p:cNvPr id="13" name="CasellaDiTesto 16"/>
          <p:cNvSpPr txBox="1">
            <a:spLocks noChangeArrowheads="1"/>
          </p:cNvSpPr>
          <p:nvPr/>
        </p:nvSpPr>
        <p:spPr bwMode="auto">
          <a:xfrm>
            <a:off x="3448979" y="1218775"/>
            <a:ext cx="2635189" cy="3978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9181" tIns="44591" rIns="89181" bIns="44591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algn="ctr" eaLnBrk="1" hangingPunct="1"/>
            <a:r>
              <a:rPr lang="it-IT" altLang="it-IT" sz="2000" dirty="0" smtClean="0">
                <a:solidFill>
                  <a:srgbClr val="283973"/>
                </a:solidFill>
                <a:latin typeface="Brandon Grotesque Black"/>
              </a:rPr>
              <a:t>11-13 </a:t>
            </a:r>
            <a:r>
              <a:rPr lang="it-IT" altLang="it-IT" sz="2000" dirty="0">
                <a:solidFill>
                  <a:srgbClr val="283973"/>
                </a:solidFill>
                <a:latin typeface="Brandon Grotesque Black"/>
              </a:rPr>
              <a:t>anni</a:t>
            </a:r>
          </a:p>
        </p:txBody>
      </p:sp>
      <p:sp>
        <p:nvSpPr>
          <p:cNvPr id="20" name="CasellaDiTesto 14"/>
          <p:cNvSpPr txBox="1">
            <a:spLocks noChangeArrowheads="1"/>
          </p:cNvSpPr>
          <p:nvPr/>
        </p:nvSpPr>
        <p:spPr bwMode="auto">
          <a:xfrm>
            <a:off x="6266611" y="1218774"/>
            <a:ext cx="2697878" cy="3978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9181" tIns="44591" rIns="89181" bIns="44591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algn="ctr" eaLnBrk="1" hangingPunct="1"/>
            <a:r>
              <a:rPr lang="it-IT" altLang="it-IT" sz="2000" dirty="0" smtClean="0">
                <a:solidFill>
                  <a:srgbClr val="283973"/>
                </a:solidFill>
                <a:latin typeface="Brandon Grotesque Black"/>
              </a:rPr>
              <a:t>16-18 </a:t>
            </a:r>
            <a:r>
              <a:rPr lang="it-IT" altLang="it-IT" sz="2000" dirty="0">
                <a:solidFill>
                  <a:srgbClr val="283973"/>
                </a:solidFill>
                <a:latin typeface="Brandon Grotesque Black"/>
              </a:rPr>
              <a:t>anni</a:t>
            </a:r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4635" y="1732611"/>
            <a:ext cx="1167284" cy="1674466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757" y="1717824"/>
            <a:ext cx="1193009" cy="167446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6886" y="1700808"/>
            <a:ext cx="1130705" cy="1650025"/>
          </a:xfrm>
          <a:prstGeom prst="rect">
            <a:avLst/>
          </a:prstGeom>
        </p:spPr>
      </p:pic>
      <p:sp>
        <p:nvSpPr>
          <p:cNvPr id="24" name="CasellaDiTesto 15"/>
          <p:cNvSpPr txBox="1">
            <a:spLocks noChangeArrowheads="1"/>
          </p:cNvSpPr>
          <p:nvPr/>
        </p:nvSpPr>
        <p:spPr bwMode="auto">
          <a:xfrm>
            <a:off x="3448227" y="3654128"/>
            <a:ext cx="2784539" cy="138271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9181" tIns="44591" rIns="89181" bIns="44591">
            <a:spAutoFit/>
          </a:bodyPr>
          <a:lstStyle>
            <a:defPPr>
              <a:defRPr lang="it-IT"/>
            </a:defPPr>
            <a:lvl1pPr>
              <a:defRPr sz="1400" i="1">
                <a:solidFill>
                  <a:srgbClr val="283973"/>
                </a:solidFill>
              </a:defRPr>
            </a:lvl1pPr>
          </a:lstStyle>
          <a:p>
            <a:r>
              <a:rPr lang="it-IT" altLang="it-IT" b="1" i="0" dirty="0">
                <a:solidFill>
                  <a:srgbClr val="0A176E"/>
                </a:solidFill>
              </a:rPr>
              <a:t>Lezione 1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Lavoro, reddito e consumi </a:t>
            </a:r>
          </a:p>
          <a:p>
            <a:r>
              <a:rPr lang="it-IT" altLang="it-IT" b="1" i="0" dirty="0">
                <a:solidFill>
                  <a:srgbClr val="0A176E"/>
                </a:solidFill>
              </a:rPr>
              <a:t>Lezione 2 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Risparmio e Investimento</a:t>
            </a:r>
          </a:p>
          <a:p>
            <a:r>
              <a:rPr lang="it-IT" altLang="it-IT" b="1" i="0" dirty="0">
                <a:solidFill>
                  <a:srgbClr val="0A176E"/>
                </a:solidFill>
              </a:rPr>
              <a:t>Lezione 3 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Banca e gestione del denaro</a:t>
            </a:r>
          </a:p>
        </p:txBody>
      </p:sp>
      <p:sp>
        <p:nvSpPr>
          <p:cNvPr id="25" name="CasellaDiTesto 13"/>
          <p:cNvSpPr txBox="1">
            <a:spLocks noChangeArrowheads="1"/>
          </p:cNvSpPr>
          <p:nvPr/>
        </p:nvSpPr>
        <p:spPr bwMode="auto">
          <a:xfrm>
            <a:off x="6338618" y="3429000"/>
            <a:ext cx="2697878" cy="181360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9181" tIns="44591" rIns="89181" bIns="44591">
            <a:spAutoFit/>
          </a:bodyPr>
          <a:lstStyle>
            <a:defPPr>
              <a:defRPr lang="it-IT"/>
            </a:defPPr>
            <a:lvl1pPr>
              <a:defRPr sz="1400" i="1">
                <a:solidFill>
                  <a:srgbClr val="283973"/>
                </a:solidFill>
              </a:defRPr>
            </a:lvl1pPr>
          </a:lstStyle>
          <a:p>
            <a:r>
              <a:rPr lang="it-IT" altLang="it-IT" b="1" i="0" dirty="0">
                <a:solidFill>
                  <a:srgbClr val="0A176E"/>
                </a:solidFill>
              </a:rPr>
              <a:t>Lezioni 1,2,3  </a:t>
            </a:r>
            <a:r>
              <a:rPr lang="it-IT" altLang="it-IT" dirty="0">
                <a:solidFill>
                  <a:srgbClr val="0A176E"/>
                </a:solidFill>
              </a:rPr>
              <a:t>come Junior</a:t>
            </a:r>
          </a:p>
          <a:p>
            <a:r>
              <a:rPr lang="it-IT" altLang="it-IT" b="1" i="0" dirty="0">
                <a:solidFill>
                  <a:srgbClr val="0A176E"/>
                </a:solidFill>
              </a:rPr>
              <a:t>Lezione 4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L’impresa e il suo finanziamento</a:t>
            </a:r>
          </a:p>
          <a:p>
            <a:r>
              <a:rPr lang="it-IT" altLang="it-IT" b="1" i="0" dirty="0">
                <a:solidFill>
                  <a:srgbClr val="0A176E"/>
                </a:solidFill>
              </a:rPr>
              <a:t>Approfondimenti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Globalizzazione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Lavoro e Previdenza</a:t>
            </a:r>
          </a:p>
          <a:p>
            <a:r>
              <a:rPr lang="it-IT" altLang="it-IT" dirty="0">
                <a:solidFill>
                  <a:srgbClr val="0A176E"/>
                </a:solidFill>
              </a:rPr>
              <a:t>Usura e </a:t>
            </a:r>
            <a:r>
              <a:rPr lang="it-IT" altLang="it-IT" dirty="0" err="1">
                <a:solidFill>
                  <a:srgbClr val="0A176E"/>
                </a:solidFill>
              </a:rPr>
              <a:t>sovraindebitamento</a:t>
            </a:r>
            <a:endParaRPr lang="it-IT" altLang="it-IT" dirty="0">
              <a:solidFill>
                <a:srgbClr val="0A176E"/>
              </a:solidFill>
            </a:endParaRPr>
          </a:p>
          <a:p>
            <a:r>
              <a:rPr lang="it-IT" altLang="it-IT" dirty="0">
                <a:solidFill>
                  <a:srgbClr val="0A176E"/>
                </a:solidFill>
              </a:rPr>
              <a:t>Economia e legalità</a:t>
            </a:r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1800" y="5279956"/>
            <a:ext cx="2667806" cy="150652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6759" y="5279956"/>
            <a:ext cx="2640168" cy="1436972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4462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84213" y="2940491"/>
            <a:ext cx="3095699" cy="360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/>
          <a:lstStyle/>
          <a:p>
            <a:pPr>
              <a:lnSpc>
                <a:spcPct val="110000"/>
              </a:lnSpc>
            </a:pPr>
            <a:r>
              <a:rPr lang="en-GB" sz="1600" b="1" dirty="0">
                <a:solidFill>
                  <a:schemeClr val="tx2"/>
                </a:solidFill>
                <a:latin typeface="Brandon Grotesque Black"/>
              </a:rPr>
              <a:t>I </a:t>
            </a:r>
            <a:r>
              <a:rPr lang="en-GB" sz="1600" b="1" dirty="0" err="1">
                <a:solidFill>
                  <a:schemeClr val="tx2"/>
                </a:solidFill>
                <a:latin typeface="Brandon Grotesque Black"/>
              </a:rPr>
              <a:t>punti</a:t>
            </a:r>
            <a:r>
              <a:rPr lang="en-GB" sz="1600" b="1" dirty="0">
                <a:solidFill>
                  <a:schemeClr val="tx2"/>
                </a:solidFill>
                <a:latin typeface="Brandon Grotesque Black"/>
              </a:rPr>
              <a:t> di </a:t>
            </a:r>
            <a:r>
              <a:rPr lang="en-GB" sz="1600" b="1" dirty="0" err="1">
                <a:solidFill>
                  <a:schemeClr val="tx2"/>
                </a:solidFill>
                <a:latin typeface="Brandon Grotesque Black"/>
              </a:rPr>
              <a:t>forza</a:t>
            </a:r>
            <a:r>
              <a:rPr lang="en-GB" sz="1600" b="1" dirty="0">
                <a:solidFill>
                  <a:schemeClr val="tx2"/>
                </a:solidFill>
                <a:latin typeface="Brandon Grotesque Black"/>
              </a:rPr>
              <a:t> del </a:t>
            </a:r>
            <a:r>
              <a:rPr lang="en-GB" sz="1600" b="1" dirty="0" err="1">
                <a:solidFill>
                  <a:schemeClr val="tx2"/>
                </a:solidFill>
                <a:latin typeface="Brandon Grotesque Black"/>
              </a:rPr>
              <a:t>modello</a:t>
            </a:r>
            <a:endParaRPr lang="en-GB" sz="1600" b="1" dirty="0">
              <a:solidFill>
                <a:schemeClr val="tx2"/>
              </a:solidFill>
              <a:latin typeface="Brandon Grotesque Black"/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755576" y="3490576"/>
            <a:ext cx="3943616" cy="479079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Conformità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alle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linee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guida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OCSE  </a:t>
            </a:r>
          </a:p>
          <a:p>
            <a:pPr eaLnBrk="1"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e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Commissione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Europea</a:t>
            </a:r>
            <a:endParaRPr lang="en-GB" sz="1200" b="1" dirty="0">
              <a:solidFill>
                <a:schemeClr val="tx2"/>
              </a:solidFill>
              <a:latin typeface="Brandon Grotesque Black"/>
              <a:ea typeface="MS PGothic" pitchFamily="34" charset="-128"/>
            </a:endParaRPr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5075155" y="3538368"/>
            <a:ext cx="2132237" cy="215963"/>
          </a:xfrm>
          <a:prstGeom prst="rect">
            <a:avLst/>
          </a:prstGeom>
          <a:solidFill>
            <a:srgbClr val="002F63"/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91431" tIns="45716" rIns="91431" bIns="45716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 err="1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Standardizzazione</a:t>
            </a:r>
            <a:endParaRPr lang="en-GB" sz="1200" b="1" dirty="0">
              <a:solidFill>
                <a:schemeClr val="bg1"/>
              </a:solidFill>
              <a:latin typeface="Brandon Grotesque Black"/>
              <a:ea typeface="MS Gothic" pitchFamily="49" charset="-128"/>
              <a:cs typeface="Arial" pitchFamily="34" charset="0"/>
            </a:endParaRPr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5075155" y="3952376"/>
            <a:ext cx="2132237" cy="215963"/>
          </a:xfrm>
          <a:prstGeom prst="rect">
            <a:avLst/>
          </a:prstGeom>
          <a:solidFill>
            <a:srgbClr val="002F63"/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91431" tIns="45716" rIns="91431" bIns="45716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 err="1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Efficienza</a:t>
            </a:r>
            <a:endParaRPr lang="en-GB" sz="1200" b="1" dirty="0">
              <a:solidFill>
                <a:schemeClr val="bg1"/>
              </a:solidFill>
              <a:latin typeface="Brandon Grotesque Black"/>
              <a:ea typeface="MS Gothic" pitchFamily="49" charset="-128"/>
              <a:cs typeface="Arial" pitchFamily="34" charset="0"/>
            </a:endParaRPr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5075155" y="4366383"/>
            <a:ext cx="2132237" cy="215963"/>
          </a:xfrm>
          <a:prstGeom prst="rect">
            <a:avLst/>
          </a:prstGeom>
          <a:solidFill>
            <a:srgbClr val="002F63"/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91431" tIns="45716" rIns="91431" bIns="45716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 err="1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Copertura</a:t>
            </a:r>
            <a:r>
              <a:rPr lang="en-GB" sz="1200" b="1" dirty="0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geografica</a:t>
            </a:r>
            <a:endParaRPr lang="en-GB" sz="1200" b="1" dirty="0">
              <a:solidFill>
                <a:schemeClr val="bg1"/>
              </a:solidFill>
              <a:latin typeface="Brandon Grotesque Black"/>
              <a:ea typeface="MS Gothic" pitchFamily="49" charset="-128"/>
              <a:cs typeface="Arial" pitchFamily="34" charset="0"/>
            </a:endParaRPr>
          </a:p>
        </p:txBody>
      </p:sp>
      <p:sp>
        <p:nvSpPr>
          <p:cNvPr id="4106" name="Text Box 8"/>
          <p:cNvSpPr txBox="1">
            <a:spLocks noChangeArrowheads="1"/>
          </p:cNvSpPr>
          <p:nvPr/>
        </p:nvSpPr>
        <p:spPr bwMode="auto">
          <a:xfrm>
            <a:off x="755576" y="3997948"/>
            <a:ext cx="3943616" cy="287636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Sostenibilità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finanziaria</a:t>
            </a:r>
            <a:r>
              <a:rPr lang="en-GB" sz="1200" b="1" dirty="0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 e </a:t>
            </a:r>
            <a:r>
              <a:rPr lang="en-GB" sz="1200" b="1" dirty="0" err="1">
                <a:solidFill>
                  <a:schemeClr val="tx2"/>
                </a:solidFill>
                <a:latin typeface="Brandon Grotesque Black"/>
                <a:ea typeface="MS PGothic" pitchFamily="34" charset="-128"/>
              </a:rPr>
              <a:t>organizzativa</a:t>
            </a:r>
            <a:endParaRPr lang="en-GB" sz="1200" b="1" dirty="0">
              <a:solidFill>
                <a:schemeClr val="tx2"/>
              </a:solidFill>
              <a:latin typeface="Brandon Grotesque Black"/>
              <a:ea typeface="MS PGothic" pitchFamily="34" charset="-128"/>
            </a:endParaRPr>
          </a:p>
        </p:txBody>
      </p:sp>
      <p:sp>
        <p:nvSpPr>
          <p:cNvPr id="4107" name="Text Box 9"/>
          <p:cNvSpPr txBox="1">
            <a:spLocks noChangeArrowheads="1"/>
          </p:cNvSpPr>
          <p:nvPr/>
        </p:nvSpPr>
        <p:spPr bwMode="auto">
          <a:xfrm>
            <a:off x="755576" y="4346883"/>
            <a:ext cx="3943616" cy="287636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Coinvolgimento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dei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partner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istituzionali</a:t>
            </a:r>
            <a:endParaRPr lang="it-IT" sz="1200" b="1" dirty="0">
              <a:solidFill>
                <a:schemeClr val="tx2"/>
              </a:solidFill>
              <a:latin typeface="Brandon Grotesque Black"/>
            </a:endParaRPr>
          </a:p>
        </p:txBody>
      </p:sp>
      <p:sp>
        <p:nvSpPr>
          <p:cNvPr id="4108" name="Text Box 10"/>
          <p:cNvSpPr txBox="1">
            <a:spLocks noChangeArrowheads="1"/>
          </p:cNvSpPr>
          <p:nvPr/>
        </p:nvSpPr>
        <p:spPr bwMode="auto">
          <a:xfrm>
            <a:off x="755576" y="4695818"/>
            <a:ext cx="3943616" cy="46165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Semplicità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,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flessibilità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,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copertura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territoriale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e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nazionale</a:t>
            </a:r>
            <a:endParaRPr lang="it-IT" sz="1200" b="1" dirty="0">
              <a:solidFill>
                <a:schemeClr val="tx2"/>
              </a:solidFill>
              <a:latin typeface="Brandon Grotesque Black"/>
            </a:endParaRPr>
          </a:p>
        </p:txBody>
      </p:sp>
      <p:sp>
        <p:nvSpPr>
          <p:cNvPr id="4109" name="Text Box 11"/>
          <p:cNvSpPr txBox="1">
            <a:spLocks noChangeArrowheads="1"/>
          </p:cNvSpPr>
          <p:nvPr/>
        </p:nvSpPr>
        <p:spPr bwMode="auto">
          <a:xfrm>
            <a:off x="755576" y="5229596"/>
            <a:ext cx="3943616" cy="287636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Misurazione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latin typeface="Brandon Grotesque Black"/>
              </a:rPr>
              <a:t>dell’efficacia</a:t>
            </a:r>
            <a:r>
              <a:rPr lang="en-US" sz="1200" b="1" dirty="0">
                <a:solidFill>
                  <a:schemeClr val="tx2"/>
                </a:solidFill>
                <a:latin typeface="Brandon Grotesque Black"/>
              </a:rPr>
              <a:t> (*) </a:t>
            </a:r>
            <a:endParaRPr lang="it-IT" sz="1200" b="1" dirty="0">
              <a:solidFill>
                <a:schemeClr val="tx2"/>
              </a:solidFill>
              <a:latin typeface="Brandon Grotesque Black"/>
            </a:endParaRPr>
          </a:p>
        </p:txBody>
      </p:sp>
      <p:sp>
        <p:nvSpPr>
          <p:cNvPr id="4111" name="Rectangle 13"/>
          <p:cNvSpPr>
            <a:spLocks noChangeArrowheads="1"/>
          </p:cNvSpPr>
          <p:nvPr/>
        </p:nvSpPr>
        <p:spPr bwMode="auto">
          <a:xfrm>
            <a:off x="5075155" y="5195341"/>
            <a:ext cx="2132237" cy="215020"/>
          </a:xfrm>
          <a:prstGeom prst="rect">
            <a:avLst/>
          </a:prstGeom>
          <a:solidFill>
            <a:srgbClr val="002F63"/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91431" tIns="45716" rIns="91431" bIns="45716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 err="1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Monitoraggio</a:t>
            </a:r>
            <a:endParaRPr lang="en-GB" sz="1200" b="1" dirty="0">
              <a:solidFill>
                <a:schemeClr val="bg1"/>
              </a:solidFill>
              <a:latin typeface="Brandon Grotesque Black"/>
              <a:ea typeface="MS Gothic" pitchFamily="49" charset="-128"/>
              <a:cs typeface="Arial" pitchFamily="34" charset="0"/>
            </a:endParaRPr>
          </a:p>
        </p:txBody>
      </p:sp>
      <p:sp>
        <p:nvSpPr>
          <p:cNvPr id="4112" name="Rectangle 14"/>
          <p:cNvSpPr>
            <a:spLocks noChangeArrowheads="1"/>
          </p:cNvSpPr>
          <p:nvPr/>
        </p:nvSpPr>
        <p:spPr bwMode="auto">
          <a:xfrm>
            <a:off x="5075155" y="4780391"/>
            <a:ext cx="2132237" cy="215963"/>
          </a:xfrm>
          <a:prstGeom prst="rect">
            <a:avLst/>
          </a:prstGeom>
          <a:solidFill>
            <a:srgbClr val="002F63"/>
          </a:solidFill>
          <a:ln w="317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91431" tIns="45716" rIns="91431" bIns="45716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defRPr/>
            </a:pPr>
            <a:r>
              <a:rPr lang="en-GB" sz="1200" b="1" dirty="0" err="1">
                <a:solidFill>
                  <a:schemeClr val="bg1"/>
                </a:solidFill>
                <a:latin typeface="Brandon Grotesque Black"/>
                <a:ea typeface="MS Gothic" pitchFamily="49" charset="-128"/>
                <a:cs typeface="Arial" pitchFamily="34" charset="0"/>
              </a:rPr>
              <a:t>Semplicità</a:t>
            </a:r>
            <a:endParaRPr lang="en-GB" sz="1200" b="1" dirty="0">
              <a:solidFill>
                <a:schemeClr val="bg1"/>
              </a:solidFill>
              <a:latin typeface="Brandon Grotesque Black"/>
              <a:ea typeface="MS Gothic" pitchFamily="49" charset="-128"/>
              <a:cs typeface="Arial" pitchFamily="34" charset="0"/>
            </a:endParaRPr>
          </a:p>
        </p:txBody>
      </p:sp>
      <p:sp>
        <p:nvSpPr>
          <p:cNvPr id="4113" name="Freeform 15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4788072" y="3610985"/>
            <a:ext cx="230200" cy="102794"/>
          </a:xfrm>
          <a:custGeom>
            <a:avLst/>
            <a:gdLst>
              <a:gd name="T0" fmla="*/ 2147483647 w 464"/>
              <a:gd name="T1" fmla="*/ 2147483647 h 386"/>
              <a:gd name="T2" fmla="*/ 2147483647 w 464"/>
              <a:gd name="T3" fmla="*/ 2147483647 h 386"/>
              <a:gd name="T4" fmla="*/ 2147483647 w 464"/>
              <a:gd name="T5" fmla="*/ 2147483647 h 386"/>
              <a:gd name="T6" fmla="*/ 2147483647 w 464"/>
              <a:gd name="T7" fmla="*/ 2147483647 h 386"/>
              <a:gd name="T8" fmla="*/ 2147483647 w 464"/>
              <a:gd name="T9" fmla="*/ 2147483647 h 386"/>
              <a:gd name="T10" fmla="*/ 2147483647 w 464"/>
              <a:gd name="T11" fmla="*/ 2147483647 h 386"/>
              <a:gd name="T12" fmla="*/ 2147483647 w 464"/>
              <a:gd name="T13" fmla="*/ 2147483647 h 386"/>
              <a:gd name="T14" fmla="*/ 2147483647 w 464"/>
              <a:gd name="T15" fmla="*/ 2147483647 h 386"/>
              <a:gd name="T16" fmla="*/ 2147483647 w 464"/>
              <a:gd name="T17" fmla="*/ 2147483647 h 386"/>
              <a:gd name="T18" fmla="*/ 2147483647 w 464"/>
              <a:gd name="T19" fmla="*/ 2147483647 h 386"/>
              <a:gd name="T20" fmla="*/ 2147483647 w 464"/>
              <a:gd name="T21" fmla="*/ 2147483647 h 386"/>
              <a:gd name="T22" fmla="*/ 2147483647 w 464"/>
              <a:gd name="T23" fmla="*/ 2147483647 h 386"/>
              <a:gd name="T24" fmla="*/ 2147483647 w 464"/>
              <a:gd name="T25" fmla="*/ 2147483647 h 386"/>
              <a:gd name="T26" fmla="*/ 2147483647 w 464"/>
              <a:gd name="T27" fmla="*/ 2147483647 h 386"/>
              <a:gd name="T28" fmla="*/ 2147483647 w 464"/>
              <a:gd name="T29" fmla="*/ 2147483647 h 386"/>
              <a:gd name="T30" fmla="*/ 2147483647 w 464"/>
              <a:gd name="T31" fmla="*/ 2147483647 h 386"/>
              <a:gd name="T32" fmla="*/ 2147483647 w 464"/>
              <a:gd name="T33" fmla="*/ 2147483647 h 386"/>
              <a:gd name="T34" fmla="*/ 2147483647 w 464"/>
              <a:gd name="T35" fmla="*/ 2147483647 h 386"/>
              <a:gd name="T36" fmla="*/ 2147483647 w 464"/>
              <a:gd name="T37" fmla="*/ 2147483647 h 386"/>
              <a:gd name="T38" fmla="*/ 2147483647 w 464"/>
              <a:gd name="T39" fmla="*/ 2147483647 h 386"/>
              <a:gd name="T40" fmla="*/ 2147483647 w 464"/>
              <a:gd name="T41" fmla="*/ 2147483647 h 386"/>
              <a:gd name="T42" fmla="*/ 2147483647 w 464"/>
              <a:gd name="T43" fmla="*/ 2147483647 h 386"/>
              <a:gd name="T44" fmla="*/ 2147483647 w 464"/>
              <a:gd name="T45" fmla="*/ 2147483647 h 386"/>
              <a:gd name="T46" fmla="*/ 2147483647 w 464"/>
              <a:gd name="T47" fmla="*/ 2147483647 h 386"/>
              <a:gd name="T48" fmla="*/ 2147483647 w 464"/>
              <a:gd name="T49" fmla="*/ 2147483647 h 386"/>
              <a:gd name="T50" fmla="*/ 2147483647 w 464"/>
              <a:gd name="T51" fmla="*/ 2147483647 h 386"/>
              <a:gd name="T52" fmla="*/ 2147483647 w 464"/>
              <a:gd name="T53" fmla="*/ 2147483647 h 386"/>
              <a:gd name="T54" fmla="*/ 2147483647 w 464"/>
              <a:gd name="T55" fmla="*/ 2147483647 h 386"/>
              <a:gd name="T56" fmla="*/ 2147483647 w 464"/>
              <a:gd name="T57" fmla="*/ 2147483647 h 386"/>
              <a:gd name="T58" fmla="*/ 2147483647 w 464"/>
              <a:gd name="T59" fmla="*/ 2147483647 h 386"/>
              <a:gd name="T60" fmla="*/ 2147483647 w 464"/>
              <a:gd name="T61" fmla="*/ 2147483647 h 386"/>
              <a:gd name="T62" fmla="*/ 2147483647 w 464"/>
              <a:gd name="T63" fmla="*/ 2147483647 h 386"/>
              <a:gd name="T64" fmla="*/ 2147483647 w 464"/>
              <a:gd name="T65" fmla="*/ 2147483647 h 386"/>
              <a:gd name="T66" fmla="*/ 2147483647 w 464"/>
              <a:gd name="T67" fmla="*/ 2147483647 h 386"/>
              <a:gd name="T68" fmla="*/ 2147483647 w 464"/>
              <a:gd name="T69" fmla="*/ 2147483647 h 386"/>
              <a:gd name="T70" fmla="*/ 2147483647 w 464"/>
              <a:gd name="T71" fmla="*/ 2147483647 h 386"/>
              <a:gd name="T72" fmla="*/ 2147483647 w 464"/>
              <a:gd name="T73" fmla="*/ 2147483647 h 386"/>
              <a:gd name="T74" fmla="*/ 2147483647 w 464"/>
              <a:gd name="T75" fmla="*/ 2147483647 h 386"/>
              <a:gd name="T76" fmla="*/ 2147483647 w 464"/>
              <a:gd name="T77" fmla="*/ 2147483647 h 386"/>
              <a:gd name="T78" fmla="*/ 2147483647 w 464"/>
              <a:gd name="T79" fmla="*/ 2147483647 h 386"/>
              <a:gd name="T80" fmla="*/ 2147483647 w 464"/>
              <a:gd name="T81" fmla="*/ 2147483647 h 386"/>
              <a:gd name="T82" fmla="*/ 2147483647 w 464"/>
              <a:gd name="T83" fmla="*/ 2147483647 h 386"/>
              <a:gd name="T84" fmla="*/ 2147483647 w 464"/>
              <a:gd name="T85" fmla="*/ 2147483647 h 386"/>
              <a:gd name="T86" fmla="*/ 2147483647 w 464"/>
              <a:gd name="T87" fmla="*/ 2147483647 h 386"/>
              <a:gd name="T88" fmla="*/ 2147483647 w 464"/>
              <a:gd name="T89" fmla="*/ 2147483647 h 386"/>
              <a:gd name="T90" fmla="*/ 2147483647 w 464"/>
              <a:gd name="T91" fmla="*/ 2147483647 h 38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64"/>
              <a:gd name="T139" fmla="*/ 0 h 386"/>
              <a:gd name="T140" fmla="*/ 464 w 464"/>
              <a:gd name="T141" fmla="*/ 386 h 38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64" h="386">
                <a:moveTo>
                  <a:pt x="464" y="55"/>
                </a:moveTo>
                <a:lnTo>
                  <a:pt x="449" y="61"/>
                </a:lnTo>
                <a:lnTo>
                  <a:pt x="433" y="69"/>
                </a:lnTo>
                <a:lnTo>
                  <a:pt x="416" y="78"/>
                </a:lnTo>
                <a:lnTo>
                  <a:pt x="399" y="90"/>
                </a:lnTo>
                <a:lnTo>
                  <a:pt x="381" y="101"/>
                </a:lnTo>
                <a:lnTo>
                  <a:pt x="365" y="112"/>
                </a:lnTo>
                <a:lnTo>
                  <a:pt x="349" y="125"/>
                </a:lnTo>
                <a:lnTo>
                  <a:pt x="334" y="135"/>
                </a:lnTo>
                <a:lnTo>
                  <a:pt x="318" y="149"/>
                </a:lnTo>
                <a:lnTo>
                  <a:pt x="299" y="166"/>
                </a:lnTo>
                <a:lnTo>
                  <a:pt x="278" y="187"/>
                </a:lnTo>
                <a:lnTo>
                  <a:pt x="256" y="208"/>
                </a:lnTo>
                <a:lnTo>
                  <a:pt x="234" y="230"/>
                </a:lnTo>
                <a:lnTo>
                  <a:pt x="215" y="250"/>
                </a:lnTo>
                <a:lnTo>
                  <a:pt x="199" y="267"/>
                </a:lnTo>
                <a:lnTo>
                  <a:pt x="186" y="280"/>
                </a:lnTo>
                <a:lnTo>
                  <a:pt x="176" y="290"/>
                </a:lnTo>
                <a:lnTo>
                  <a:pt x="167" y="301"/>
                </a:lnTo>
                <a:lnTo>
                  <a:pt x="156" y="311"/>
                </a:lnTo>
                <a:lnTo>
                  <a:pt x="145" y="323"/>
                </a:lnTo>
                <a:lnTo>
                  <a:pt x="133" y="336"/>
                </a:lnTo>
                <a:lnTo>
                  <a:pt x="122" y="350"/>
                </a:lnTo>
                <a:lnTo>
                  <a:pt x="108" y="367"/>
                </a:lnTo>
                <a:lnTo>
                  <a:pt x="93" y="386"/>
                </a:lnTo>
                <a:lnTo>
                  <a:pt x="91" y="374"/>
                </a:lnTo>
                <a:lnTo>
                  <a:pt x="88" y="364"/>
                </a:lnTo>
                <a:lnTo>
                  <a:pt x="83" y="352"/>
                </a:lnTo>
                <a:lnTo>
                  <a:pt x="78" y="341"/>
                </a:lnTo>
                <a:lnTo>
                  <a:pt x="73" y="329"/>
                </a:lnTo>
                <a:lnTo>
                  <a:pt x="67" y="319"/>
                </a:lnTo>
                <a:lnTo>
                  <a:pt x="61" y="309"/>
                </a:lnTo>
                <a:lnTo>
                  <a:pt x="57" y="300"/>
                </a:lnTo>
                <a:lnTo>
                  <a:pt x="51" y="289"/>
                </a:lnTo>
                <a:lnTo>
                  <a:pt x="45" y="278"/>
                </a:lnTo>
                <a:lnTo>
                  <a:pt x="38" y="265"/>
                </a:lnTo>
                <a:lnTo>
                  <a:pt x="31" y="253"/>
                </a:lnTo>
                <a:lnTo>
                  <a:pt x="24" y="240"/>
                </a:lnTo>
                <a:lnTo>
                  <a:pt x="16" y="226"/>
                </a:lnTo>
                <a:lnTo>
                  <a:pt x="8" y="212"/>
                </a:lnTo>
                <a:lnTo>
                  <a:pt x="0" y="200"/>
                </a:lnTo>
                <a:lnTo>
                  <a:pt x="1" y="196"/>
                </a:lnTo>
                <a:lnTo>
                  <a:pt x="7" y="191"/>
                </a:lnTo>
                <a:lnTo>
                  <a:pt x="14" y="183"/>
                </a:lnTo>
                <a:lnTo>
                  <a:pt x="24" y="173"/>
                </a:lnTo>
                <a:lnTo>
                  <a:pt x="35" y="164"/>
                </a:lnTo>
                <a:lnTo>
                  <a:pt x="45" y="154"/>
                </a:lnTo>
                <a:lnTo>
                  <a:pt x="54" y="145"/>
                </a:lnTo>
                <a:lnTo>
                  <a:pt x="61" y="137"/>
                </a:lnTo>
                <a:lnTo>
                  <a:pt x="68" y="149"/>
                </a:lnTo>
                <a:lnTo>
                  <a:pt x="74" y="162"/>
                </a:lnTo>
                <a:lnTo>
                  <a:pt x="79" y="173"/>
                </a:lnTo>
                <a:lnTo>
                  <a:pt x="85" y="185"/>
                </a:lnTo>
                <a:lnTo>
                  <a:pt x="90" y="195"/>
                </a:lnTo>
                <a:lnTo>
                  <a:pt x="96" y="204"/>
                </a:lnTo>
                <a:lnTo>
                  <a:pt x="99" y="213"/>
                </a:lnTo>
                <a:lnTo>
                  <a:pt x="104" y="220"/>
                </a:lnTo>
                <a:lnTo>
                  <a:pt x="109" y="230"/>
                </a:lnTo>
                <a:lnTo>
                  <a:pt x="114" y="242"/>
                </a:lnTo>
                <a:lnTo>
                  <a:pt x="121" y="258"/>
                </a:lnTo>
                <a:lnTo>
                  <a:pt x="128" y="277"/>
                </a:lnTo>
                <a:lnTo>
                  <a:pt x="136" y="267"/>
                </a:lnTo>
                <a:lnTo>
                  <a:pt x="144" y="257"/>
                </a:lnTo>
                <a:lnTo>
                  <a:pt x="152" y="247"/>
                </a:lnTo>
                <a:lnTo>
                  <a:pt x="161" y="235"/>
                </a:lnTo>
                <a:lnTo>
                  <a:pt x="169" y="225"/>
                </a:lnTo>
                <a:lnTo>
                  <a:pt x="177" y="215"/>
                </a:lnTo>
                <a:lnTo>
                  <a:pt x="186" y="204"/>
                </a:lnTo>
                <a:lnTo>
                  <a:pt x="194" y="195"/>
                </a:lnTo>
                <a:lnTo>
                  <a:pt x="203" y="185"/>
                </a:lnTo>
                <a:lnTo>
                  <a:pt x="216" y="170"/>
                </a:lnTo>
                <a:lnTo>
                  <a:pt x="231" y="153"/>
                </a:lnTo>
                <a:lnTo>
                  <a:pt x="247" y="134"/>
                </a:lnTo>
                <a:lnTo>
                  <a:pt x="263" y="117"/>
                </a:lnTo>
                <a:lnTo>
                  <a:pt x="279" y="100"/>
                </a:lnTo>
                <a:lnTo>
                  <a:pt x="293" y="85"/>
                </a:lnTo>
                <a:lnTo>
                  <a:pt x="306" y="75"/>
                </a:lnTo>
                <a:lnTo>
                  <a:pt x="317" y="65"/>
                </a:lnTo>
                <a:lnTo>
                  <a:pt x="330" y="54"/>
                </a:lnTo>
                <a:lnTo>
                  <a:pt x="343" y="42"/>
                </a:lnTo>
                <a:lnTo>
                  <a:pt x="357" y="32"/>
                </a:lnTo>
                <a:lnTo>
                  <a:pt x="371" y="21"/>
                </a:lnTo>
                <a:lnTo>
                  <a:pt x="385" y="11"/>
                </a:lnTo>
                <a:lnTo>
                  <a:pt x="399" y="5"/>
                </a:lnTo>
                <a:lnTo>
                  <a:pt x="410" y="0"/>
                </a:lnTo>
                <a:lnTo>
                  <a:pt x="417" y="6"/>
                </a:lnTo>
                <a:lnTo>
                  <a:pt x="425" y="13"/>
                </a:lnTo>
                <a:lnTo>
                  <a:pt x="434" y="22"/>
                </a:lnTo>
                <a:lnTo>
                  <a:pt x="443" y="31"/>
                </a:lnTo>
                <a:lnTo>
                  <a:pt x="451" y="40"/>
                </a:lnTo>
                <a:lnTo>
                  <a:pt x="458" y="48"/>
                </a:lnTo>
                <a:lnTo>
                  <a:pt x="463" y="53"/>
                </a:lnTo>
                <a:lnTo>
                  <a:pt x="464" y="5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91431" tIns="45716" rIns="91431" bIns="45716"/>
          <a:lstStyle/>
          <a:p>
            <a:pPr>
              <a:defRPr/>
            </a:pPr>
            <a:endParaRPr lang="it-IT" sz="1000" b="1">
              <a:solidFill>
                <a:schemeClr val="bg2">
                  <a:lumMod val="50000"/>
                </a:schemeClr>
              </a:solidFill>
              <a:latin typeface="Brandon Grotesque Black"/>
            </a:endParaRPr>
          </a:p>
        </p:txBody>
      </p:sp>
      <p:sp>
        <p:nvSpPr>
          <p:cNvPr id="4114" name="Freeform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788072" y="4034423"/>
            <a:ext cx="230200" cy="104681"/>
          </a:xfrm>
          <a:custGeom>
            <a:avLst/>
            <a:gdLst>
              <a:gd name="T0" fmla="*/ 2147483647 w 464"/>
              <a:gd name="T1" fmla="*/ 2147483647 h 386"/>
              <a:gd name="T2" fmla="*/ 2147483647 w 464"/>
              <a:gd name="T3" fmla="*/ 2147483647 h 386"/>
              <a:gd name="T4" fmla="*/ 2147483647 w 464"/>
              <a:gd name="T5" fmla="*/ 2147483647 h 386"/>
              <a:gd name="T6" fmla="*/ 2147483647 w 464"/>
              <a:gd name="T7" fmla="*/ 2147483647 h 386"/>
              <a:gd name="T8" fmla="*/ 2147483647 w 464"/>
              <a:gd name="T9" fmla="*/ 2147483647 h 386"/>
              <a:gd name="T10" fmla="*/ 2147483647 w 464"/>
              <a:gd name="T11" fmla="*/ 2147483647 h 386"/>
              <a:gd name="T12" fmla="*/ 2147483647 w 464"/>
              <a:gd name="T13" fmla="*/ 2147483647 h 386"/>
              <a:gd name="T14" fmla="*/ 2147483647 w 464"/>
              <a:gd name="T15" fmla="*/ 2147483647 h 386"/>
              <a:gd name="T16" fmla="*/ 2147483647 w 464"/>
              <a:gd name="T17" fmla="*/ 2147483647 h 386"/>
              <a:gd name="T18" fmla="*/ 2147483647 w 464"/>
              <a:gd name="T19" fmla="*/ 2147483647 h 386"/>
              <a:gd name="T20" fmla="*/ 2147483647 w 464"/>
              <a:gd name="T21" fmla="*/ 2147483647 h 386"/>
              <a:gd name="T22" fmla="*/ 2147483647 w 464"/>
              <a:gd name="T23" fmla="*/ 2147483647 h 386"/>
              <a:gd name="T24" fmla="*/ 2147483647 w 464"/>
              <a:gd name="T25" fmla="*/ 2147483647 h 386"/>
              <a:gd name="T26" fmla="*/ 2147483647 w 464"/>
              <a:gd name="T27" fmla="*/ 2147483647 h 386"/>
              <a:gd name="T28" fmla="*/ 2147483647 w 464"/>
              <a:gd name="T29" fmla="*/ 2147483647 h 386"/>
              <a:gd name="T30" fmla="*/ 2147483647 w 464"/>
              <a:gd name="T31" fmla="*/ 2147483647 h 386"/>
              <a:gd name="T32" fmla="*/ 2147483647 w 464"/>
              <a:gd name="T33" fmla="*/ 2147483647 h 386"/>
              <a:gd name="T34" fmla="*/ 2147483647 w 464"/>
              <a:gd name="T35" fmla="*/ 2147483647 h 386"/>
              <a:gd name="T36" fmla="*/ 2147483647 w 464"/>
              <a:gd name="T37" fmla="*/ 2147483647 h 386"/>
              <a:gd name="T38" fmla="*/ 2147483647 w 464"/>
              <a:gd name="T39" fmla="*/ 2147483647 h 386"/>
              <a:gd name="T40" fmla="*/ 2147483647 w 464"/>
              <a:gd name="T41" fmla="*/ 2147483647 h 386"/>
              <a:gd name="T42" fmla="*/ 2147483647 w 464"/>
              <a:gd name="T43" fmla="*/ 2147483647 h 386"/>
              <a:gd name="T44" fmla="*/ 2147483647 w 464"/>
              <a:gd name="T45" fmla="*/ 2147483647 h 386"/>
              <a:gd name="T46" fmla="*/ 2147483647 w 464"/>
              <a:gd name="T47" fmla="*/ 2147483647 h 386"/>
              <a:gd name="T48" fmla="*/ 2147483647 w 464"/>
              <a:gd name="T49" fmla="*/ 2147483647 h 386"/>
              <a:gd name="T50" fmla="*/ 2147483647 w 464"/>
              <a:gd name="T51" fmla="*/ 2147483647 h 386"/>
              <a:gd name="T52" fmla="*/ 2147483647 w 464"/>
              <a:gd name="T53" fmla="*/ 2147483647 h 386"/>
              <a:gd name="T54" fmla="*/ 2147483647 w 464"/>
              <a:gd name="T55" fmla="*/ 2147483647 h 386"/>
              <a:gd name="T56" fmla="*/ 2147483647 w 464"/>
              <a:gd name="T57" fmla="*/ 2147483647 h 386"/>
              <a:gd name="T58" fmla="*/ 2147483647 w 464"/>
              <a:gd name="T59" fmla="*/ 2147483647 h 386"/>
              <a:gd name="T60" fmla="*/ 2147483647 w 464"/>
              <a:gd name="T61" fmla="*/ 2147483647 h 386"/>
              <a:gd name="T62" fmla="*/ 2147483647 w 464"/>
              <a:gd name="T63" fmla="*/ 2147483647 h 386"/>
              <a:gd name="T64" fmla="*/ 2147483647 w 464"/>
              <a:gd name="T65" fmla="*/ 2147483647 h 386"/>
              <a:gd name="T66" fmla="*/ 2147483647 w 464"/>
              <a:gd name="T67" fmla="*/ 2147483647 h 386"/>
              <a:gd name="T68" fmla="*/ 2147483647 w 464"/>
              <a:gd name="T69" fmla="*/ 2147483647 h 386"/>
              <a:gd name="T70" fmla="*/ 2147483647 w 464"/>
              <a:gd name="T71" fmla="*/ 2147483647 h 386"/>
              <a:gd name="T72" fmla="*/ 2147483647 w 464"/>
              <a:gd name="T73" fmla="*/ 2147483647 h 386"/>
              <a:gd name="T74" fmla="*/ 2147483647 w 464"/>
              <a:gd name="T75" fmla="*/ 2147483647 h 386"/>
              <a:gd name="T76" fmla="*/ 2147483647 w 464"/>
              <a:gd name="T77" fmla="*/ 2147483647 h 386"/>
              <a:gd name="T78" fmla="*/ 2147483647 w 464"/>
              <a:gd name="T79" fmla="*/ 2147483647 h 386"/>
              <a:gd name="T80" fmla="*/ 2147483647 w 464"/>
              <a:gd name="T81" fmla="*/ 2147483647 h 386"/>
              <a:gd name="T82" fmla="*/ 2147483647 w 464"/>
              <a:gd name="T83" fmla="*/ 2147483647 h 386"/>
              <a:gd name="T84" fmla="*/ 2147483647 w 464"/>
              <a:gd name="T85" fmla="*/ 2147483647 h 386"/>
              <a:gd name="T86" fmla="*/ 2147483647 w 464"/>
              <a:gd name="T87" fmla="*/ 2147483647 h 386"/>
              <a:gd name="T88" fmla="*/ 2147483647 w 464"/>
              <a:gd name="T89" fmla="*/ 2147483647 h 386"/>
              <a:gd name="T90" fmla="*/ 2147483647 w 464"/>
              <a:gd name="T91" fmla="*/ 2147483647 h 38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64"/>
              <a:gd name="T139" fmla="*/ 0 h 386"/>
              <a:gd name="T140" fmla="*/ 464 w 464"/>
              <a:gd name="T141" fmla="*/ 386 h 38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64" h="386">
                <a:moveTo>
                  <a:pt x="464" y="55"/>
                </a:moveTo>
                <a:lnTo>
                  <a:pt x="449" y="61"/>
                </a:lnTo>
                <a:lnTo>
                  <a:pt x="433" y="69"/>
                </a:lnTo>
                <a:lnTo>
                  <a:pt x="416" y="78"/>
                </a:lnTo>
                <a:lnTo>
                  <a:pt x="399" y="90"/>
                </a:lnTo>
                <a:lnTo>
                  <a:pt x="381" y="101"/>
                </a:lnTo>
                <a:lnTo>
                  <a:pt x="365" y="112"/>
                </a:lnTo>
                <a:lnTo>
                  <a:pt x="349" y="125"/>
                </a:lnTo>
                <a:lnTo>
                  <a:pt x="334" y="135"/>
                </a:lnTo>
                <a:lnTo>
                  <a:pt x="318" y="149"/>
                </a:lnTo>
                <a:lnTo>
                  <a:pt x="299" y="166"/>
                </a:lnTo>
                <a:lnTo>
                  <a:pt x="278" y="187"/>
                </a:lnTo>
                <a:lnTo>
                  <a:pt x="256" y="208"/>
                </a:lnTo>
                <a:lnTo>
                  <a:pt x="234" y="230"/>
                </a:lnTo>
                <a:lnTo>
                  <a:pt x="215" y="250"/>
                </a:lnTo>
                <a:lnTo>
                  <a:pt x="199" y="267"/>
                </a:lnTo>
                <a:lnTo>
                  <a:pt x="186" y="280"/>
                </a:lnTo>
                <a:lnTo>
                  <a:pt x="176" y="290"/>
                </a:lnTo>
                <a:lnTo>
                  <a:pt x="167" y="301"/>
                </a:lnTo>
                <a:lnTo>
                  <a:pt x="156" y="311"/>
                </a:lnTo>
                <a:lnTo>
                  <a:pt x="145" y="323"/>
                </a:lnTo>
                <a:lnTo>
                  <a:pt x="133" y="336"/>
                </a:lnTo>
                <a:lnTo>
                  <a:pt x="122" y="350"/>
                </a:lnTo>
                <a:lnTo>
                  <a:pt x="108" y="367"/>
                </a:lnTo>
                <a:lnTo>
                  <a:pt x="93" y="386"/>
                </a:lnTo>
                <a:lnTo>
                  <a:pt x="91" y="374"/>
                </a:lnTo>
                <a:lnTo>
                  <a:pt x="88" y="364"/>
                </a:lnTo>
                <a:lnTo>
                  <a:pt x="83" y="352"/>
                </a:lnTo>
                <a:lnTo>
                  <a:pt x="78" y="341"/>
                </a:lnTo>
                <a:lnTo>
                  <a:pt x="73" y="329"/>
                </a:lnTo>
                <a:lnTo>
                  <a:pt x="67" y="319"/>
                </a:lnTo>
                <a:lnTo>
                  <a:pt x="61" y="309"/>
                </a:lnTo>
                <a:lnTo>
                  <a:pt x="57" y="300"/>
                </a:lnTo>
                <a:lnTo>
                  <a:pt x="51" y="289"/>
                </a:lnTo>
                <a:lnTo>
                  <a:pt x="45" y="278"/>
                </a:lnTo>
                <a:lnTo>
                  <a:pt x="38" y="265"/>
                </a:lnTo>
                <a:lnTo>
                  <a:pt x="31" y="253"/>
                </a:lnTo>
                <a:lnTo>
                  <a:pt x="24" y="240"/>
                </a:lnTo>
                <a:lnTo>
                  <a:pt x="16" y="226"/>
                </a:lnTo>
                <a:lnTo>
                  <a:pt x="8" y="212"/>
                </a:lnTo>
                <a:lnTo>
                  <a:pt x="0" y="200"/>
                </a:lnTo>
                <a:lnTo>
                  <a:pt x="1" y="196"/>
                </a:lnTo>
                <a:lnTo>
                  <a:pt x="7" y="191"/>
                </a:lnTo>
                <a:lnTo>
                  <a:pt x="14" y="183"/>
                </a:lnTo>
                <a:lnTo>
                  <a:pt x="24" y="173"/>
                </a:lnTo>
                <a:lnTo>
                  <a:pt x="35" y="164"/>
                </a:lnTo>
                <a:lnTo>
                  <a:pt x="45" y="154"/>
                </a:lnTo>
                <a:lnTo>
                  <a:pt x="54" y="145"/>
                </a:lnTo>
                <a:lnTo>
                  <a:pt x="61" y="137"/>
                </a:lnTo>
                <a:lnTo>
                  <a:pt x="68" y="149"/>
                </a:lnTo>
                <a:lnTo>
                  <a:pt x="74" y="162"/>
                </a:lnTo>
                <a:lnTo>
                  <a:pt x="79" y="173"/>
                </a:lnTo>
                <a:lnTo>
                  <a:pt x="85" y="185"/>
                </a:lnTo>
                <a:lnTo>
                  <a:pt x="90" y="195"/>
                </a:lnTo>
                <a:lnTo>
                  <a:pt x="96" y="204"/>
                </a:lnTo>
                <a:lnTo>
                  <a:pt x="99" y="213"/>
                </a:lnTo>
                <a:lnTo>
                  <a:pt x="104" y="220"/>
                </a:lnTo>
                <a:lnTo>
                  <a:pt x="109" y="230"/>
                </a:lnTo>
                <a:lnTo>
                  <a:pt x="114" y="242"/>
                </a:lnTo>
                <a:lnTo>
                  <a:pt x="121" y="258"/>
                </a:lnTo>
                <a:lnTo>
                  <a:pt x="128" y="277"/>
                </a:lnTo>
                <a:lnTo>
                  <a:pt x="136" y="267"/>
                </a:lnTo>
                <a:lnTo>
                  <a:pt x="144" y="257"/>
                </a:lnTo>
                <a:lnTo>
                  <a:pt x="152" y="247"/>
                </a:lnTo>
                <a:lnTo>
                  <a:pt x="161" y="235"/>
                </a:lnTo>
                <a:lnTo>
                  <a:pt x="169" y="225"/>
                </a:lnTo>
                <a:lnTo>
                  <a:pt x="177" y="215"/>
                </a:lnTo>
                <a:lnTo>
                  <a:pt x="186" y="204"/>
                </a:lnTo>
                <a:lnTo>
                  <a:pt x="194" y="195"/>
                </a:lnTo>
                <a:lnTo>
                  <a:pt x="203" y="185"/>
                </a:lnTo>
                <a:lnTo>
                  <a:pt x="216" y="170"/>
                </a:lnTo>
                <a:lnTo>
                  <a:pt x="231" y="153"/>
                </a:lnTo>
                <a:lnTo>
                  <a:pt x="247" y="134"/>
                </a:lnTo>
                <a:lnTo>
                  <a:pt x="263" y="117"/>
                </a:lnTo>
                <a:lnTo>
                  <a:pt x="279" y="100"/>
                </a:lnTo>
                <a:lnTo>
                  <a:pt x="293" y="85"/>
                </a:lnTo>
                <a:lnTo>
                  <a:pt x="306" y="75"/>
                </a:lnTo>
                <a:lnTo>
                  <a:pt x="317" y="65"/>
                </a:lnTo>
                <a:lnTo>
                  <a:pt x="330" y="54"/>
                </a:lnTo>
                <a:lnTo>
                  <a:pt x="343" y="42"/>
                </a:lnTo>
                <a:lnTo>
                  <a:pt x="357" y="32"/>
                </a:lnTo>
                <a:lnTo>
                  <a:pt x="371" y="21"/>
                </a:lnTo>
                <a:lnTo>
                  <a:pt x="385" y="11"/>
                </a:lnTo>
                <a:lnTo>
                  <a:pt x="399" y="5"/>
                </a:lnTo>
                <a:lnTo>
                  <a:pt x="410" y="0"/>
                </a:lnTo>
                <a:lnTo>
                  <a:pt x="417" y="6"/>
                </a:lnTo>
                <a:lnTo>
                  <a:pt x="425" y="13"/>
                </a:lnTo>
                <a:lnTo>
                  <a:pt x="434" y="22"/>
                </a:lnTo>
                <a:lnTo>
                  <a:pt x="443" y="31"/>
                </a:lnTo>
                <a:lnTo>
                  <a:pt x="451" y="40"/>
                </a:lnTo>
                <a:lnTo>
                  <a:pt x="458" y="48"/>
                </a:lnTo>
                <a:lnTo>
                  <a:pt x="463" y="53"/>
                </a:lnTo>
                <a:lnTo>
                  <a:pt x="464" y="5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91431" tIns="45716" rIns="91431" bIns="45716"/>
          <a:lstStyle/>
          <a:p>
            <a:pPr>
              <a:defRPr/>
            </a:pPr>
            <a:endParaRPr lang="it-IT" sz="1000" b="1">
              <a:solidFill>
                <a:schemeClr val="bg2">
                  <a:lumMod val="50000"/>
                </a:schemeClr>
              </a:solidFill>
              <a:latin typeface="Brandon Grotesque Black"/>
            </a:endParaRPr>
          </a:p>
        </p:txBody>
      </p:sp>
      <p:sp>
        <p:nvSpPr>
          <p:cNvPr id="4115" name="Freeform 17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788072" y="4458804"/>
            <a:ext cx="230200" cy="103738"/>
          </a:xfrm>
          <a:custGeom>
            <a:avLst/>
            <a:gdLst>
              <a:gd name="T0" fmla="*/ 2147483647 w 464"/>
              <a:gd name="T1" fmla="*/ 2147483647 h 386"/>
              <a:gd name="T2" fmla="*/ 2147483647 w 464"/>
              <a:gd name="T3" fmla="*/ 2147483647 h 386"/>
              <a:gd name="T4" fmla="*/ 2147483647 w 464"/>
              <a:gd name="T5" fmla="*/ 2147483647 h 386"/>
              <a:gd name="T6" fmla="*/ 2147483647 w 464"/>
              <a:gd name="T7" fmla="*/ 2147483647 h 386"/>
              <a:gd name="T8" fmla="*/ 2147483647 w 464"/>
              <a:gd name="T9" fmla="*/ 2147483647 h 386"/>
              <a:gd name="T10" fmla="*/ 2147483647 w 464"/>
              <a:gd name="T11" fmla="*/ 2147483647 h 386"/>
              <a:gd name="T12" fmla="*/ 2147483647 w 464"/>
              <a:gd name="T13" fmla="*/ 2147483647 h 386"/>
              <a:gd name="T14" fmla="*/ 2147483647 w 464"/>
              <a:gd name="T15" fmla="*/ 2147483647 h 386"/>
              <a:gd name="T16" fmla="*/ 2147483647 w 464"/>
              <a:gd name="T17" fmla="*/ 2147483647 h 386"/>
              <a:gd name="T18" fmla="*/ 2147483647 w 464"/>
              <a:gd name="T19" fmla="*/ 2147483647 h 386"/>
              <a:gd name="T20" fmla="*/ 2147483647 w 464"/>
              <a:gd name="T21" fmla="*/ 2147483647 h 386"/>
              <a:gd name="T22" fmla="*/ 2147483647 w 464"/>
              <a:gd name="T23" fmla="*/ 2147483647 h 386"/>
              <a:gd name="T24" fmla="*/ 2147483647 w 464"/>
              <a:gd name="T25" fmla="*/ 2147483647 h 386"/>
              <a:gd name="T26" fmla="*/ 2147483647 w 464"/>
              <a:gd name="T27" fmla="*/ 2147483647 h 386"/>
              <a:gd name="T28" fmla="*/ 2147483647 w 464"/>
              <a:gd name="T29" fmla="*/ 2147483647 h 386"/>
              <a:gd name="T30" fmla="*/ 2147483647 w 464"/>
              <a:gd name="T31" fmla="*/ 2147483647 h 386"/>
              <a:gd name="T32" fmla="*/ 2147483647 w 464"/>
              <a:gd name="T33" fmla="*/ 2147483647 h 386"/>
              <a:gd name="T34" fmla="*/ 2147483647 w 464"/>
              <a:gd name="T35" fmla="*/ 2147483647 h 386"/>
              <a:gd name="T36" fmla="*/ 2147483647 w 464"/>
              <a:gd name="T37" fmla="*/ 2147483647 h 386"/>
              <a:gd name="T38" fmla="*/ 2147483647 w 464"/>
              <a:gd name="T39" fmla="*/ 2147483647 h 386"/>
              <a:gd name="T40" fmla="*/ 2147483647 w 464"/>
              <a:gd name="T41" fmla="*/ 2147483647 h 386"/>
              <a:gd name="T42" fmla="*/ 2147483647 w 464"/>
              <a:gd name="T43" fmla="*/ 2147483647 h 386"/>
              <a:gd name="T44" fmla="*/ 2147483647 w 464"/>
              <a:gd name="T45" fmla="*/ 2147483647 h 386"/>
              <a:gd name="T46" fmla="*/ 2147483647 w 464"/>
              <a:gd name="T47" fmla="*/ 2147483647 h 386"/>
              <a:gd name="T48" fmla="*/ 2147483647 w 464"/>
              <a:gd name="T49" fmla="*/ 2147483647 h 386"/>
              <a:gd name="T50" fmla="*/ 2147483647 w 464"/>
              <a:gd name="T51" fmla="*/ 2147483647 h 386"/>
              <a:gd name="T52" fmla="*/ 2147483647 w 464"/>
              <a:gd name="T53" fmla="*/ 2147483647 h 386"/>
              <a:gd name="T54" fmla="*/ 2147483647 w 464"/>
              <a:gd name="T55" fmla="*/ 2147483647 h 386"/>
              <a:gd name="T56" fmla="*/ 2147483647 w 464"/>
              <a:gd name="T57" fmla="*/ 2147483647 h 386"/>
              <a:gd name="T58" fmla="*/ 2147483647 w 464"/>
              <a:gd name="T59" fmla="*/ 2147483647 h 386"/>
              <a:gd name="T60" fmla="*/ 2147483647 w 464"/>
              <a:gd name="T61" fmla="*/ 2147483647 h 386"/>
              <a:gd name="T62" fmla="*/ 2147483647 w 464"/>
              <a:gd name="T63" fmla="*/ 2147483647 h 386"/>
              <a:gd name="T64" fmla="*/ 2147483647 w 464"/>
              <a:gd name="T65" fmla="*/ 2147483647 h 386"/>
              <a:gd name="T66" fmla="*/ 2147483647 w 464"/>
              <a:gd name="T67" fmla="*/ 2147483647 h 386"/>
              <a:gd name="T68" fmla="*/ 2147483647 w 464"/>
              <a:gd name="T69" fmla="*/ 2147483647 h 386"/>
              <a:gd name="T70" fmla="*/ 2147483647 w 464"/>
              <a:gd name="T71" fmla="*/ 2147483647 h 386"/>
              <a:gd name="T72" fmla="*/ 2147483647 w 464"/>
              <a:gd name="T73" fmla="*/ 2147483647 h 386"/>
              <a:gd name="T74" fmla="*/ 2147483647 w 464"/>
              <a:gd name="T75" fmla="*/ 2147483647 h 386"/>
              <a:gd name="T76" fmla="*/ 2147483647 w 464"/>
              <a:gd name="T77" fmla="*/ 2147483647 h 386"/>
              <a:gd name="T78" fmla="*/ 2147483647 w 464"/>
              <a:gd name="T79" fmla="*/ 2147483647 h 386"/>
              <a:gd name="T80" fmla="*/ 2147483647 w 464"/>
              <a:gd name="T81" fmla="*/ 2147483647 h 386"/>
              <a:gd name="T82" fmla="*/ 2147483647 w 464"/>
              <a:gd name="T83" fmla="*/ 2147483647 h 386"/>
              <a:gd name="T84" fmla="*/ 2147483647 w 464"/>
              <a:gd name="T85" fmla="*/ 2147483647 h 386"/>
              <a:gd name="T86" fmla="*/ 2147483647 w 464"/>
              <a:gd name="T87" fmla="*/ 2147483647 h 386"/>
              <a:gd name="T88" fmla="*/ 2147483647 w 464"/>
              <a:gd name="T89" fmla="*/ 2147483647 h 386"/>
              <a:gd name="T90" fmla="*/ 2147483647 w 464"/>
              <a:gd name="T91" fmla="*/ 2147483647 h 38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64"/>
              <a:gd name="T139" fmla="*/ 0 h 386"/>
              <a:gd name="T140" fmla="*/ 464 w 464"/>
              <a:gd name="T141" fmla="*/ 386 h 38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64" h="386">
                <a:moveTo>
                  <a:pt x="464" y="55"/>
                </a:moveTo>
                <a:lnTo>
                  <a:pt x="449" y="61"/>
                </a:lnTo>
                <a:lnTo>
                  <a:pt x="433" y="69"/>
                </a:lnTo>
                <a:lnTo>
                  <a:pt x="416" y="78"/>
                </a:lnTo>
                <a:lnTo>
                  <a:pt x="399" y="90"/>
                </a:lnTo>
                <a:lnTo>
                  <a:pt x="381" y="101"/>
                </a:lnTo>
                <a:lnTo>
                  <a:pt x="365" y="112"/>
                </a:lnTo>
                <a:lnTo>
                  <a:pt x="349" y="125"/>
                </a:lnTo>
                <a:lnTo>
                  <a:pt x="334" y="135"/>
                </a:lnTo>
                <a:lnTo>
                  <a:pt x="318" y="149"/>
                </a:lnTo>
                <a:lnTo>
                  <a:pt x="299" y="166"/>
                </a:lnTo>
                <a:lnTo>
                  <a:pt x="278" y="187"/>
                </a:lnTo>
                <a:lnTo>
                  <a:pt x="256" y="208"/>
                </a:lnTo>
                <a:lnTo>
                  <a:pt x="234" y="230"/>
                </a:lnTo>
                <a:lnTo>
                  <a:pt x="215" y="250"/>
                </a:lnTo>
                <a:lnTo>
                  <a:pt x="199" y="267"/>
                </a:lnTo>
                <a:lnTo>
                  <a:pt x="186" y="280"/>
                </a:lnTo>
                <a:lnTo>
                  <a:pt x="176" y="290"/>
                </a:lnTo>
                <a:lnTo>
                  <a:pt x="167" y="301"/>
                </a:lnTo>
                <a:lnTo>
                  <a:pt x="156" y="311"/>
                </a:lnTo>
                <a:lnTo>
                  <a:pt x="145" y="323"/>
                </a:lnTo>
                <a:lnTo>
                  <a:pt x="133" y="336"/>
                </a:lnTo>
                <a:lnTo>
                  <a:pt x="122" y="350"/>
                </a:lnTo>
                <a:lnTo>
                  <a:pt x="108" y="367"/>
                </a:lnTo>
                <a:lnTo>
                  <a:pt x="93" y="386"/>
                </a:lnTo>
                <a:lnTo>
                  <a:pt x="91" y="374"/>
                </a:lnTo>
                <a:lnTo>
                  <a:pt x="88" y="364"/>
                </a:lnTo>
                <a:lnTo>
                  <a:pt x="83" y="352"/>
                </a:lnTo>
                <a:lnTo>
                  <a:pt x="78" y="341"/>
                </a:lnTo>
                <a:lnTo>
                  <a:pt x="73" y="329"/>
                </a:lnTo>
                <a:lnTo>
                  <a:pt x="67" y="319"/>
                </a:lnTo>
                <a:lnTo>
                  <a:pt x="61" y="309"/>
                </a:lnTo>
                <a:lnTo>
                  <a:pt x="57" y="300"/>
                </a:lnTo>
                <a:lnTo>
                  <a:pt x="51" y="289"/>
                </a:lnTo>
                <a:lnTo>
                  <a:pt x="45" y="278"/>
                </a:lnTo>
                <a:lnTo>
                  <a:pt x="38" y="265"/>
                </a:lnTo>
                <a:lnTo>
                  <a:pt x="31" y="253"/>
                </a:lnTo>
                <a:lnTo>
                  <a:pt x="24" y="240"/>
                </a:lnTo>
                <a:lnTo>
                  <a:pt x="16" y="226"/>
                </a:lnTo>
                <a:lnTo>
                  <a:pt x="8" y="212"/>
                </a:lnTo>
                <a:lnTo>
                  <a:pt x="0" y="200"/>
                </a:lnTo>
                <a:lnTo>
                  <a:pt x="1" y="196"/>
                </a:lnTo>
                <a:lnTo>
                  <a:pt x="7" y="191"/>
                </a:lnTo>
                <a:lnTo>
                  <a:pt x="14" y="183"/>
                </a:lnTo>
                <a:lnTo>
                  <a:pt x="24" y="173"/>
                </a:lnTo>
                <a:lnTo>
                  <a:pt x="35" y="164"/>
                </a:lnTo>
                <a:lnTo>
                  <a:pt x="45" y="154"/>
                </a:lnTo>
                <a:lnTo>
                  <a:pt x="54" y="145"/>
                </a:lnTo>
                <a:lnTo>
                  <a:pt x="61" y="137"/>
                </a:lnTo>
                <a:lnTo>
                  <a:pt x="68" y="149"/>
                </a:lnTo>
                <a:lnTo>
                  <a:pt x="74" y="162"/>
                </a:lnTo>
                <a:lnTo>
                  <a:pt x="79" y="173"/>
                </a:lnTo>
                <a:lnTo>
                  <a:pt x="85" y="185"/>
                </a:lnTo>
                <a:lnTo>
                  <a:pt x="90" y="195"/>
                </a:lnTo>
                <a:lnTo>
                  <a:pt x="96" y="204"/>
                </a:lnTo>
                <a:lnTo>
                  <a:pt x="99" y="213"/>
                </a:lnTo>
                <a:lnTo>
                  <a:pt x="104" y="220"/>
                </a:lnTo>
                <a:lnTo>
                  <a:pt x="109" y="230"/>
                </a:lnTo>
                <a:lnTo>
                  <a:pt x="114" y="242"/>
                </a:lnTo>
                <a:lnTo>
                  <a:pt x="121" y="258"/>
                </a:lnTo>
                <a:lnTo>
                  <a:pt x="128" y="277"/>
                </a:lnTo>
                <a:lnTo>
                  <a:pt x="136" y="267"/>
                </a:lnTo>
                <a:lnTo>
                  <a:pt x="144" y="257"/>
                </a:lnTo>
                <a:lnTo>
                  <a:pt x="152" y="247"/>
                </a:lnTo>
                <a:lnTo>
                  <a:pt x="161" y="235"/>
                </a:lnTo>
                <a:lnTo>
                  <a:pt x="169" y="225"/>
                </a:lnTo>
                <a:lnTo>
                  <a:pt x="177" y="215"/>
                </a:lnTo>
                <a:lnTo>
                  <a:pt x="186" y="204"/>
                </a:lnTo>
                <a:lnTo>
                  <a:pt x="194" y="195"/>
                </a:lnTo>
                <a:lnTo>
                  <a:pt x="203" y="185"/>
                </a:lnTo>
                <a:lnTo>
                  <a:pt x="216" y="170"/>
                </a:lnTo>
                <a:lnTo>
                  <a:pt x="231" y="153"/>
                </a:lnTo>
                <a:lnTo>
                  <a:pt x="247" y="134"/>
                </a:lnTo>
                <a:lnTo>
                  <a:pt x="263" y="117"/>
                </a:lnTo>
                <a:lnTo>
                  <a:pt x="279" y="100"/>
                </a:lnTo>
                <a:lnTo>
                  <a:pt x="293" y="85"/>
                </a:lnTo>
                <a:lnTo>
                  <a:pt x="306" y="75"/>
                </a:lnTo>
                <a:lnTo>
                  <a:pt x="317" y="65"/>
                </a:lnTo>
                <a:lnTo>
                  <a:pt x="330" y="54"/>
                </a:lnTo>
                <a:lnTo>
                  <a:pt x="343" y="42"/>
                </a:lnTo>
                <a:lnTo>
                  <a:pt x="357" y="32"/>
                </a:lnTo>
                <a:lnTo>
                  <a:pt x="371" y="21"/>
                </a:lnTo>
                <a:lnTo>
                  <a:pt x="385" y="11"/>
                </a:lnTo>
                <a:lnTo>
                  <a:pt x="399" y="5"/>
                </a:lnTo>
                <a:lnTo>
                  <a:pt x="410" y="0"/>
                </a:lnTo>
                <a:lnTo>
                  <a:pt x="417" y="6"/>
                </a:lnTo>
                <a:lnTo>
                  <a:pt x="425" y="13"/>
                </a:lnTo>
                <a:lnTo>
                  <a:pt x="434" y="22"/>
                </a:lnTo>
                <a:lnTo>
                  <a:pt x="443" y="31"/>
                </a:lnTo>
                <a:lnTo>
                  <a:pt x="451" y="40"/>
                </a:lnTo>
                <a:lnTo>
                  <a:pt x="458" y="48"/>
                </a:lnTo>
                <a:lnTo>
                  <a:pt x="463" y="53"/>
                </a:lnTo>
                <a:lnTo>
                  <a:pt x="464" y="5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91431" tIns="45716" rIns="91431" bIns="45716"/>
          <a:lstStyle/>
          <a:p>
            <a:pPr>
              <a:defRPr/>
            </a:pPr>
            <a:endParaRPr lang="it-IT" sz="1000" b="1">
              <a:solidFill>
                <a:schemeClr val="bg2">
                  <a:lumMod val="50000"/>
                </a:schemeClr>
              </a:solidFill>
              <a:latin typeface="Brandon Grotesque Black"/>
            </a:endParaRPr>
          </a:p>
        </p:txBody>
      </p:sp>
      <p:sp>
        <p:nvSpPr>
          <p:cNvPr id="4116" name="Freeform 18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773851" y="4882242"/>
            <a:ext cx="230200" cy="105624"/>
          </a:xfrm>
          <a:custGeom>
            <a:avLst/>
            <a:gdLst>
              <a:gd name="T0" fmla="*/ 2147483647 w 464"/>
              <a:gd name="T1" fmla="*/ 2147483647 h 386"/>
              <a:gd name="T2" fmla="*/ 2147483647 w 464"/>
              <a:gd name="T3" fmla="*/ 2147483647 h 386"/>
              <a:gd name="T4" fmla="*/ 2147483647 w 464"/>
              <a:gd name="T5" fmla="*/ 2147483647 h 386"/>
              <a:gd name="T6" fmla="*/ 2147483647 w 464"/>
              <a:gd name="T7" fmla="*/ 2147483647 h 386"/>
              <a:gd name="T8" fmla="*/ 2147483647 w 464"/>
              <a:gd name="T9" fmla="*/ 2147483647 h 386"/>
              <a:gd name="T10" fmla="*/ 2147483647 w 464"/>
              <a:gd name="T11" fmla="*/ 2147483647 h 386"/>
              <a:gd name="T12" fmla="*/ 2147483647 w 464"/>
              <a:gd name="T13" fmla="*/ 2147483647 h 386"/>
              <a:gd name="T14" fmla="*/ 2147483647 w 464"/>
              <a:gd name="T15" fmla="*/ 2147483647 h 386"/>
              <a:gd name="T16" fmla="*/ 2147483647 w 464"/>
              <a:gd name="T17" fmla="*/ 2147483647 h 386"/>
              <a:gd name="T18" fmla="*/ 2147483647 w 464"/>
              <a:gd name="T19" fmla="*/ 2147483647 h 386"/>
              <a:gd name="T20" fmla="*/ 2147483647 w 464"/>
              <a:gd name="T21" fmla="*/ 2147483647 h 386"/>
              <a:gd name="T22" fmla="*/ 2147483647 w 464"/>
              <a:gd name="T23" fmla="*/ 2147483647 h 386"/>
              <a:gd name="T24" fmla="*/ 2147483647 w 464"/>
              <a:gd name="T25" fmla="*/ 2147483647 h 386"/>
              <a:gd name="T26" fmla="*/ 2147483647 w 464"/>
              <a:gd name="T27" fmla="*/ 2147483647 h 386"/>
              <a:gd name="T28" fmla="*/ 2147483647 w 464"/>
              <a:gd name="T29" fmla="*/ 2147483647 h 386"/>
              <a:gd name="T30" fmla="*/ 2147483647 w 464"/>
              <a:gd name="T31" fmla="*/ 2147483647 h 386"/>
              <a:gd name="T32" fmla="*/ 2147483647 w 464"/>
              <a:gd name="T33" fmla="*/ 2147483647 h 386"/>
              <a:gd name="T34" fmla="*/ 2147483647 w 464"/>
              <a:gd name="T35" fmla="*/ 2147483647 h 386"/>
              <a:gd name="T36" fmla="*/ 2147483647 w 464"/>
              <a:gd name="T37" fmla="*/ 2147483647 h 386"/>
              <a:gd name="T38" fmla="*/ 2147483647 w 464"/>
              <a:gd name="T39" fmla="*/ 2147483647 h 386"/>
              <a:gd name="T40" fmla="*/ 2147483647 w 464"/>
              <a:gd name="T41" fmla="*/ 2147483647 h 386"/>
              <a:gd name="T42" fmla="*/ 2147483647 w 464"/>
              <a:gd name="T43" fmla="*/ 2147483647 h 386"/>
              <a:gd name="T44" fmla="*/ 2147483647 w 464"/>
              <a:gd name="T45" fmla="*/ 2147483647 h 386"/>
              <a:gd name="T46" fmla="*/ 2147483647 w 464"/>
              <a:gd name="T47" fmla="*/ 2147483647 h 386"/>
              <a:gd name="T48" fmla="*/ 2147483647 w 464"/>
              <a:gd name="T49" fmla="*/ 2147483647 h 386"/>
              <a:gd name="T50" fmla="*/ 2147483647 w 464"/>
              <a:gd name="T51" fmla="*/ 2147483647 h 386"/>
              <a:gd name="T52" fmla="*/ 2147483647 w 464"/>
              <a:gd name="T53" fmla="*/ 2147483647 h 386"/>
              <a:gd name="T54" fmla="*/ 2147483647 w 464"/>
              <a:gd name="T55" fmla="*/ 2147483647 h 386"/>
              <a:gd name="T56" fmla="*/ 2147483647 w 464"/>
              <a:gd name="T57" fmla="*/ 2147483647 h 386"/>
              <a:gd name="T58" fmla="*/ 2147483647 w 464"/>
              <a:gd name="T59" fmla="*/ 2147483647 h 386"/>
              <a:gd name="T60" fmla="*/ 2147483647 w 464"/>
              <a:gd name="T61" fmla="*/ 2147483647 h 386"/>
              <a:gd name="T62" fmla="*/ 2147483647 w 464"/>
              <a:gd name="T63" fmla="*/ 2147483647 h 386"/>
              <a:gd name="T64" fmla="*/ 2147483647 w 464"/>
              <a:gd name="T65" fmla="*/ 2147483647 h 386"/>
              <a:gd name="T66" fmla="*/ 2147483647 w 464"/>
              <a:gd name="T67" fmla="*/ 2147483647 h 386"/>
              <a:gd name="T68" fmla="*/ 2147483647 w 464"/>
              <a:gd name="T69" fmla="*/ 2147483647 h 386"/>
              <a:gd name="T70" fmla="*/ 2147483647 w 464"/>
              <a:gd name="T71" fmla="*/ 2147483647 h 386"/>
              <a:gd name="T72" fmla="*/ 2147483647 w 464"/>
              <a:gd name="T73" fmla="*/ 2147483647 h 386"/>
              <a:gd name="T74" fmla="*/ 2147483647 w 464"/>
              <a:gd name="T75" fmla="*/ 2147483647 h 386"/>
              <a:gd name="T76" fmla="*/ 2147483647 w 464"/>
              <a:gd name="T77" fmla="*/ 2147483647 h 386"/>
              <a:gd name="T78" fmla="*/ 2147483647 w 464"/>
              <a:gd name="T79" fmla="*/ 2147483647 h 386"/>
              <a:gd name="T80" fmla="*/ 2147483647 w 464"/>
              <a:gd name="T81" fmla="*/ 2147483647 h 386"/>
              <a:gd name="T82" fmla="*/ 2147483647 w 464"/>
              <a:gd name="T83" fmla="*/ 2147483647 h 386"/>
              <a:gd name="T84" fmla="*/ 2147483647 w 464"/>
              <a:gd name="T85" fmla="*/ 2147483647 h 386"/>
              <a:gd name="T86" fmla="*/ 2147483647 w 464"/>
              <a:gd name="T87" fmla="*/ 2147483647 h 386"/>
              <a:gd name="T88" fmla="*/ 2147483647 w 464"/>
              <a:gd name="T89" fmla="*/ 2147483647 h 386"/>
              <a:gd name="T90" fmla="*/ 2147483647 w 464"/>
              <a:gd name="T91" fmla="*/ 2147483647 h 38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64"/>
              <a:gd name="T139" fmla="*/ 0 h 386"/>
              <a:gd name="T140" fmla="*/ 464 w 464"/>
              <a:gd name="T141" fmla="*/ 386 h 38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64" h="386">
                <a:moveTo>
                  <a:pt x="464" y="55"/>
                </a:moveTo>
                <a:lnTo>
                  <a:pt x="449" y="61"/>
                </a:lnTo>
                <a:lnTo>
                  <a:pt x="433" y="69"/>
                </a:lnTo>
                <a:lnTo>
                  <a:pt x="416" y="78"/>
                </a:lnTo>
                <a:lnTo>
                  <a:pt x="399" y="90"/>
                </a:lnTo>
                <a:lnTo>
                  <a:pt x="381" y="101"/>
                </a:lnTo>
                <a:lnTo>
                  <a:pt x="365" y="112"/>
                </a:lnTo>
                <a:lnTo>
                  <a:pt x="349" y="125"/>
                </a:lnTo>
                <a:lnTo>
                  <a:pt x="334" y="135"/>
                </a:lnTo>
                <a:lnTo>
                  <a:pt x="318" y="149"/>
                </a:lnTo>
                <a:lnTo>
                  <a:pt x="299" y="166"/>
                </a:lnTo>
                <a:lnTo>
                  <a:pt x="278" y="187"/>
                </a:lnTo>
                <a:lnTo>
                  <a:pt x="256" y="208"/>
                </a:lnTo>
                <a:lnTo>
                  <a:pt x="234" y="230"/>
                </a:lnTo>
                <a:lnTo>
                  <a:pt x="215" y="250"/>
                </a:lnTo>
                <a:lnTo>
                  <a:pt x="199" y="267"/>
                </a:lnTo>
                <a:lnTo>
                  <a:pt x="186" y="280"/>
                </a:lnTo>
                <a:lnTo>
                  <a:pt x="176" y="290"/>
                </a:lnTo>
                <a:lnTo>
                  <a:pt x="167" y="301"/>
                </a:lnTo>
                <a:lnTo>
                  <a:pt x="156" y="311"/>
                </a:lnTo>
                <a:lnTo>
                  <a:pt x="145" y="323"/>
                </a:lnTo>
                <a:lnTo>
                  <a:pt x="133" y="336"/>
                </a:lnTo>
                <a:lnTo>
                  <a:pt x="122" y="350"/>
                </a:lnTo>
                <a:lnTo>
                  <a:pt x="108" y="367"/>
                </a:lnTo>
                <a:lnTo>
                  <a:pt x="93" y="386"/>
                </a:lnTo>
                <a:lnTo>
                  <a:pt x="91" y="374"/>
                </a:lnTo>
                <a:lnTo>
                  <a:pt x="88" y="364"/>
                </a:lnTo>
                <a:lnTo>
                  <a:pt x="83" y="352"/>
                </a:lnTo>
                <a:lnTo>
                  <a:pt x="78" y="341"/>
                </a:lnTo>
                <a:lnTo>
                  <a:pt x="73" y="329"/>
                </a:lnTo>
                <a:lnTo>
                  <a:pt x="67" y="319"/>
                </a:lnTo>
                <a:lnTo>
                  <a:pt x="61" y="309"/>
                </a:lnTo>
                <a:lnTo>
                  <a:pt x="57" y="300"/>
                </a:lnTo>
                <a:lnTo>
                  <a:pt x="51" y="289"/>
                </a:lnTo>
                <a:lnTo>
                  <a:pt x="45" y="278"/>
                </a:lnTo>
                <a:lnTo>
                  <a:pt x="38" y="265"/>
                </a:lnTo>
                <a:lnTo>
                  <a:pt x="31" y="253"/>
                </a:lnTo>
                <a:lnTo>
                  <a:pt x="24" y="240"/>
                </a:lnTo>
                <a:lnTo>
                  <a:pt x="16" y="226"/>
                </a:lnTo>
                <a:lnTo>
                  <a:pt x="8" y="212"/>
                </a:lnTo>
                <a:lnTo>
                  <a:pt x="0" y="200"/>
                </a:lnTo>
                <a:lnTo>
                  <a:pt x="1" y="196"/>
                </a:lnTo>
                <a:lnTo>
                  <a:pt x="7" y="191"/>
                </a:lnTo>
                <a:lnTo>
                  <a:pt x="14" y="183"/>
                </a:lnTo>
                <a:lnTo>
                  <a:pt x="24" y="173"/>
                </a:lnTo>
                <a:lnTo>
                  <a:pt x="35" y="164"/>
                </a:lnTo>
                <a:lnTo>
                  <a:pt x="45" y="154"/>
                </a:lnTo>
                <a:lnTo>
                  <a:pt x="54" y="145"/>
                </a:lnTo>
                <a:lnTo>
                  <a:pt x="61" y="137"/>
                </a:lnTo>
                <a:lnTo>
                  <a:pt x="68" y="149"/>
                </a:lnTo>
                <a:lnTo>
                  <a:pt x="74" y="162"/>
                </a:lnTo>
                <a:lnTo>
                  <a:pt x="79" y="173"/>
                </a:lnTo>
                <a:lnTo>
                  <a:pt x="85" y="185"/>
                </a:lnTo>
                <a:lnTo>
                  <a:pt x="90" y="195"/>
                </a:lnTo>
                <a:lnTo>
                  <a:pt x="96" y="204"/>
                </a:lnTo>
                <a:lnTo>
                  <a:pt x="99" y="213"/>
                </a:lnTo>
                <a:lnTo>
                  <a:pt x="104" y="220"/>
                </a:lnTo>
                <a:lnTo>
                  <a:pt x="109" y="230"/>
                </a:lnTo>
                <a:lnTo>
                  <a:pt x="114" y="242"/>
                </a:lnTo>
                <a:lnTo>
                  <a:pt x="121" y="258"/>
                </a:lnTo>
                <a:lnTo>
                  <a:pt x="128" y="277"/>
                </a:lnTo>
                <a:lnTo>
                  <a:pt x="136" y="267"/>
                </a:lnTo>
                <a:lnTo>
                  <a:pt x="144" y="257"/>
                </a:lnTo>
                <a:lnTo>
                  <a:pt x="152" y="247"/>
                </a:lnTo>
                <a:lnTo>
                  <a:pt x="161" y="235"/>
                </a:lnTo>
                <a:lnTo>
                  <a:pt x="169" y="225"/>
                </a:lnTo>
                <a:lnTo>
                  <a:pt x="177" y="215"/>
                </a:lnTo>
                <a:lnTo>
                  <a:pt x="186" y="204"/>
                </a:lnTo>
                <a:lnTo>
                  <a:pt x="194" y="195"/>
                </a:lnTo>
                <a:lnTo>
                  <a:pt x="203" y="185"/>
                </a:lnTo>
                <a:lnTo>
                  <a:pt x="216" y="170"/>
                </a:lnTo>
                <a:lnTo>
                  <a:pt x="231" y="153"/>
                </a:lnTo>
                <a:lnTo>
                  <a:pt x="247" y="134"/>
                </a:lnTo>
                <a:lnTo>
                  <a:pt x="263" y="117"/>
                </a:lnTo>
                <a:lnTo>
                  <a:pt x="279" y="100"/>
                </a:lnTo>
                <a:lnTo>
                  <a:pt x="293" y="85"/>
                </a:lnTo>
                <a:lnTo>
                  <a:pt x="306" y="75"/>
                </a:lnTo>
                <a:lnTo>
                  <a:pt x="317" y="65"/>
                </a:lnTo>
                <a:lnTo>
                  <a:pt x="330" y="54"/>
                </a:lnTo>
                <a:lnTo>
                  <a:pt x="343" y="42"/>
                </a:lnTo>
                <a:lnTo>
                  <a:pt x="357" y="32"/>
                </a:lnTo>
                <a:lnTo>
                  <a:pt x="371" y="21"/>
                </a:lnTo>
                <a:lnTo>
                  <a:pt x="385" y="11"/>
                </a:lnTo>
                <a:lnTo>
                  <a:pt x="399" y="5"/>
                </a:lnTo>
                <a:lnTo>
                  <a:pt x="410" y="0"/>
                </a:lnTo>
                <a:lnTo>
                  <a:pt x="417" y="6"/>
                </a:lnTo>
                <a:lnTo>
                  <a:pt x="425" y="13"/>
                </a:lnTo>
                <a:lnTo>
                  <a:pt x="434" y="22"/>
                </a:lnTo>
                <a:lnTo>
                  <a:pt x="443" y="31"/>
                </a:lnTo>
                <a:lnTo>
                  <a:pt x="451" y="40"/>
                </a:lnTo>
                <a:lnTo>
                  <a:pt x="458" y="48"/>
                </a:lnTo>
                <a:lnTo>
                  <a:pt x="463" y="53"/>
                </a:lnTo>
                <a:lnTo>
                  <a:pt x="464" y="5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91431" tIns="45716" rIns="91431" bIns="45716"/>
          <a:lstStyle/>
          <a:p>
            <a:pPr>
              <a:defRPr/>
            </a:pPr>
            <a:endParaRPr lang="it-IT" sz="1000" b="1">
              <a:solidFill>
                <a:schemeClr val="bg2">
                  <a:lumMod val="50000"/>
                </a:schemeClr>
              </a:solidFill>
              <a:latin typeface="Brandon Grotesque Black"/>
            </a:endParaRPr>
          </a:p>
        </p:txBody>
      </p:sp>
      <p:sp>
        <p:nvSpPr>
          <p:cNvPr id="4117" name="Freeform 1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73851" y="5307566"/>
            <a:ext cx="230200" cy="103738"/>
          </a:xfrm>
          <a:custGeom>
            <a:avLst/>
            <a:gdLst>
              <a:gd name="T0" fmla="*/ 2147483647 w 464"/>
              <a:gd name="T1" fmla="*/ 2147483647 h 386"/>
              <a:gd name="T2" fmla="*/ 2147483647 w 464"/>
              <a:gd name="T3" fmla="*/ 2147483647 h 386"/>
              <a:gd name="T4" fmla="*/ 2147483647 w 464"/>
              <a:gd name="T5" fmla="*/ 2147483647 h 386"/>
              <a:gd name="T6" fmla="*/ 2147483647 w 464"/>
              <a:gd name="T7" fmla="*/ 2147483647 h 386"/>
              <a:gd name="T8" fmla="*/ 2147483647 w 464"/>
              <a:gd name="T9" fmla="*/ 2147483647 h 386"/>
              <a:gd name="T10" fmla="*/ 2147483647 w 464"/>
              <a:gd name="T11" fmla="*/ 2147483647 h 386"/>
              <a:gd name="T12" fmla="*/ 2147483647 w 464"/>
              <a:gd name="T13" fmla="*/ 2147483647 h 386"/>
              <a:gd name="T14" fmla="*/ 2147483647 w 464"/>
              <a:gd name="T15" fmla="*/ 2147483647 h 386"/>
              <a:gd name="T16" fmla="*/ 2147483647 w 464"/>
              <a:gd name="T17" fmla="*/ 2147483647 h 386"/>
              <a:gd name="T18" fmla="*/ 2147483647 w 464"/>
              <a:gd name="T19" fmla="*/ 2147483647 h 386"/>
              <a:gd name="T20" fmla="*/ 2147483647 w 464"/>
              <a:gd name="T21" fmla="*/ 2147483647 h 386"/>
              <a:gd name="T22" fmla="*/ 2147483647 w 464"/>
              <a:gd name="T23" fmla="*/ 2147483647 h 386"/>
              <a:gd name="T24" fmla="*/ 2147483647 w 464"/>
              <a:gd name="T25" fmla="*/ 2147483647 h 386"/>
              <a:gd name="T26" fmla="*/ 2147483647 w 464"/>
              <a:gd name="T27" fmla="*/ 2147483647 h 386"/>
              <a:gd name="T28" fmla="*/ 2147483647 w 464"/>
              <a:gd name="T29" fmla="*/ 2147483647 h 386"/>
              <a:gd name="T30" fmla="*/ 2147483647 w 464"/>
              <a:gd name="T31" fmla="*/ 2147483647 h 386"/>
              <a:gd name="T32" fmla="*/ 2147483647 w 464"/>
              <a:gd name="T33" fmla="*/ 2147483647 h 386"/>
              <a:gd name="T34" fmla="*/ 2147483647 w 464"/>
              <a:gd name="T35" fmla="*/ 2147483647 h 386"/>
              <a:gd name="T36" fmla="*/ 2147483647 w 464"/>
              <a:gd name="T37" fmla="*/ 2147483647 h 386"/>
              <a:gd name="T38" fmla="*/ 2147483647 w 464"/>
              <a:gd name="T39" fmla="*/ 2147483647 h 386"/>
              <a:gd name="T40" fmla="*/ 2147483647 w 464"/>
              <a:gd name="T41" fmla="*/ 2147483647 h 386"/>
              <a:gd name="T42" fmla="*/ 2147483647 w 464"/>
              <a:gd name="T43" fmla="*/ 2147483647 h 386"/>
              <a:gd name="T44" fmla="*/ 2147483647 w 464"/>
              <a:gd name="T45" fmla="*/ 2147483647 h 386"/>
              <a:gd name="T46" fmla="*/ 2147483647 w 464"/>
              <a:gd name="T47" fmla="*/ 2147483647 h 386"/>
              <a:gd name="T48" fmla="*/ 2147483647 w 464"/>
              <a:gd name="T49" fmla="*/ 2147483647 h 386"/>
              <a:gd name="T50" fmla="*/ 2147483647 w 464"/>
              <a:gd name="T51" fmla="*/ 2147483647 h 386"/>
              <a:gd name="T52" fmla="*/ 2147483647 w 464"/>
              <a:gd name="T53" fmla="*/ 2147483647 h 386"/>
              <a:gd name="T54" fmla="*/ 2147483647 w 464"/>
              <a:gd name="T55" fmla="*/ 2147483647 h 386"/>
              <a:gd name="T56" fmla="*/ 2147483647 w 464"/>
              <a:gd name="T57" fmla="*/ 2147483647 h 386"/>
              <a:gd name="T58" fmla="*/ 2147483647 w 464"/>
              <a:gd name="T59" fmla="*/ 2147483647 h 386"/>
              <a:gd name="T60" fmla="*/ 2147483647 w 464"/>
              <a:gd name="T61" fmla="*/ 2147483647 h 386"/>
              <a:gd name="T62" fmla="*/ 2147483647 w 464"/>
              <a:gd name="T63" fmla="*/ 2147483647 h 386"/>
              <a:gd name="T64" fmla="*/ 2147483647 w 464"/>
              <a:gd name="T65" fmla="*/ 2147483647 h 386"/>
              <a:gd name="T66" fmla="*/ 2147483647 w 464"/>
              <a:gd name="T67" fmla="*/ 2147483647 h 386"/>
              <a:gd name="T68" fmla="*/ 2147483647 w 464"/>
              <a:gd name="T69" fmla="*/ 2147483647 h 386"/>
              <a:gd name="T70" fmla="*/ 2147483647 w 464"/>
              <a:gd name="T71" fmla="*/ 2147483647 h 386"/>
              <a:gd name="T72" fmla="*/ 2147483647 w 464"/>
              <a:gd name="T73" fmla="*/ 2147483647 h 386"/>
              <a:gd name="T74" fmla="*/ 2147483647 w 464"/>
              <a:gd name="T75" fmla="*/ 2147483647 h 386"/>
              <a:gd name="T76" fmla="*/ 2147483647 w 464"/>
              <a:gd name="T77" fmla="*/ 2147483647 h 386"/>
              <a:gd name="T78" fmla="*/ 2147483647 w 464"/>
              <a:gd name="T79" fmla="*/ 2147483647 h 386"/>
              <a:gd name="T80" fmla="*/ 2147483647 w 464"/>
              <a:gd name="T81" fmla="*/ 2147483647 h 386"/>
              <a:gd name="T82" fmla="*/ 2147483647 w 464"/>
              <a:gd name="T83" fmla="*/ 2147483647 h 386"/>
              <a:gd name="T84" fmla="*/ 2147483647 w 464"/>
              <a:gd name="T85" fmla="*/ 2147483647 h 386"/>
              <a:gd name="T86" fmla="*/ 2147483647 w 464"/>
              <a:gd name="T87" fmla="*/ 2147483647 h 386"/>
              <a:gd name="T88" fmla="*/ 2147483647 w 464"/>
              <a:gd name="T89" fmla="*/ 2147483647 h 386"/>
              <a:gd name="T90" fmla="*/ 2147483647 w 464"/>
              <a:gd name="T91" fmla="*/ 2147483647 h 38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64"/>
              <a:gd name="T139" fmla="*/ 0 h 386"/>
              <a:gd name="T140" fmla="*/ 464 w 464"/>
              <a:gd name="T141" fmla="*/ 386 h 38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64" h="386">
                <a:moveTo>
                  <a:pt x="464" y="55"/>
                </a:moveTo>
                <a:lnTo>
                  <a:pt x="449" y="61"/>
                </a:lnTo>
                <a:lnTo>
                  <a:pt x="433" y="69"/>
                </a:lnTo>
                <a:lnTo>
                  <a:pt x="416" y="78"/>
                </a:lnTo>
                <a:lnTo>
                  <a:pt x="399" y="90"/>
                </a:lnTo>
                <a:lnTo>
                  <a:pt x="381" y="101"/>
                </a:lnTo>
                <a:lnTo>
                  <a:pt x="365" y="112"/>
                </a:lnTo>
                <a:lnTo>
                  <a:pt x="349" y="125"/>
                </a:lnTo>
                <a:lnTo>
                  <a:pt x="334" y="135"/>
                </a:lnTo>
                <a:lnTo>
                  <a:pt x="318" y="149"/>
                </a:lnTo>
                <a:lnTo>
                  <a:pt x="299" y="166"/>
                </a:lnTo>
                <a:lnTo>
                  <a:pt x="278" y="187"/>
                </a:lnTo>
                <a:lnTo>
                  <a:pt x="256" y="208"/>
                </a:lnTo>
                <a:lnTo>
                  <a:pt x="234" y="230"/>
                </a:lnTo>
                <a:lnTo>
                  <a:pt x="215" y="250"/>
                </a:lnTo>
                <a:lnTo>
                  <a:pt x="199" y="267"/>
                </a:lnTo>
                <a:lnTo>
                  <a:pt x="186" y="280"/>
                </a:lnTo>
                <a:lnTo>
                  <a:pt x="176" y="290"/>
                </a:lnTo>
                <a:lnTo>
                  <a:pt x="167" y="301"/>
                </a:lnTo>
                <a:lnTo>
                  <a:pt x="156" y="311"/>
                </a:lnTo>
                <a:lnTo>
                  <a:pt x="145" y="323"/>
                </a:lnTo>
                <a:lnTo>
                  <a:pt x="133" y="336"/>
                </a:lnTo>
                <a:lnTo>
                  <a:pt x="122" y="350"/>
                </a:lnTo>
                <a:lnTo>
                  <a:pt x="108" y="367"/>
                </a:lnTo>
                <a:lnTo>
                  <a:pt x="93" y="386"/>
                </a:lnTo>
                <a:lnTo>
                  <a:pt x="91" y="374"/>
                </a:lnTo>
                <a:lnTo>
                  <a:pt x="88" y="364"/>
                </a:lnTo>
                <a:lnTo>
                  <a:pt x="83" y="352"/>
                </a:lnTo>
                <a:lnTo>
                  <a:pt x="78" y="341"/>
                </a:lnTo>
                <a:lnTo>
                  <a:pt x="73" y="329"/>
                </a:lnTo>
                <a:lnTo>
                  <a:pt x="67" y="319"/>
                </a:lnTo>
                <a:lnTo>
                  <a:pt x="61" y="309"/>
                </a:lnTo>
                <a:lnTo>
                  <a:pt x="57" y="300"/>
                </a:lnTo>
                <a:lnTo>
                  <a:pt x="51" y="289"/>
                </a:lnTo>
                <a:lnTo>
                  <a:pt x="45" y="278"/>
                </a:lnTo>
                <a:lnTo>
                  <a:pt x="38" y="265"/>
                </a:lnTo>
                <a:lnTo>
                  <a:pt x="31" y="253"/>
                </a:lnTo>
                <a:lnTo>
                  <a:pt x="24" y="240"/>
                </a:lnTo>
                <a:lnTo>
                  <a:pt x="16" y="226"/>
                </a:lnTo>
                <a:lnTo>
                  <a:pt x="8" y="212"/>
                </a:lnTo>
                <a:lnTo>
                  <a:pt x="0" y="200"/>
                </a:lnTo>
                <a:lnTo>
                  <a:pt x="1" y="196"/>
                </a:lnTo>
                <a:lnTo>
                  <a:pt x="7" y="191"/>
                </a:lnTo>
                <a:lnTo>
                  <a:pt x="14" y="183"/>
                </a:lnTo>
                <a:lnTo>
                  <a:pt x="24" y="173"/>
                </a:lnTo>
                <a:lnTo>
                  <a:pt x="35" y="164"/>
                </a:lnTo>
                <a:lnTo>
                  <a:pt x="45" y="154"/>
                </a:lnTo>
                <a:lnTo>
                  <a:pt x="54" y="145"/>
                </a:lnTo>
                <a:lnTo>
                  <a:pt x="61" y="137"/>
                </a:lnTo>
                <a:lnTo>
                  <a:pt x="68" y="149"/>
                </a:lnTo>
                <a:lnTo>
                  <a:pt x="74" y="162"/>
                </a:lnTo>
                <a:lnTo>
                  <a:pt x="79" y="173"/>
                </a:lnTo>
                <a:lnTo>
                  <a:pt x="85" y="185"/>
                </a:lnTo>
                <a:lnTo>
                  <a:pt x="90" y="195"/>
                </a:lnTo>
                <a:lnTo>
                  <a:pt x="96" y="204"/>
                </a:lnTo>
                <a:lnTo>
                  <a:pt x="99" y="213"/>
                </a:lnTo>
                <a:lnTo>
                  <a:pt x="104" y="220"/>
                </a:lnTo>
                <a:lnTo>
                  <a:pt x="109" y="230"/>
                </a:lnTo>
                <a:lnTo>
                  <a:pt x="114" y="242"/>
                </a:lnTo>
                <a:lnTo>
                  <a:pt x="121" y="258"/>
                </a:lnTo>
                <a:lnTo>
                  <a:pt x="128" y="277"/>
                </a:lnTo>
                <a:lnTo>
                  <a:pt x="136" y="267"/>
                </a:lnTo>
                <a:lnTo>
                  <a:pt x="144" y="257"/>
                </a:lnTo>
                <a:lnTo>
                  <a:pt x="152" y="247"/>
                </a:lnTo>
                <a:lnTo>
                  <a:pt x="161" y="235"/>
                </a:lnTo>
                <a:lnTo>
                  <a:pt x="169" y="225"/>
                </a:lnTo>
                <a:lnTo>
                  <a:pt x="177" y="215"/>
                </a:lnTo>
                <a:lnTo>
                  <a:pt x="186" y="204"/>
                </a:lnTo>
                <a:lnTo>
                  <a:pt x="194" y="195"/>
                </a:lnTo>
                <a:lnTo>
                  <a:pt x="203" y="185"/>
                </a:lnTo>
                <a:lnTo>
                  <a:pt x="216" y="170"/>
                </a:lnTo>
                <a:lnTo>
                  <a:pt x="231" y="153"/>
                </a:lnTo>
                <a:lnTo>
                  <a:pt x="247" y="134"/>
                </a:lnTo>
                <a:lnTo>
                  <a:pt x="263" y="117"/>
                </a:lnTo>
                <a:lnTo>
                  <a:pt x="279" y="100"/>
                </a:lnTo>
                <a:lnTo>
                  <a:pt x="293" y="85"/>
                </a:lnTo>
                <a:lnTo>
                  <a:pt x="306" y="75"/>
                </a:lnTo>
                <a:lnTo>
                  <a:pt x="317" y="65"/>
                </a:lnTo>
                <a:lnTo>
                  <a:pt x="330" y="54"/>
                </a:lnTo>
                <a:lnTo>
                  <a:pt x="343" y="42"/>
                </a:lnTo>
                <a:lnTo>
                  <a:pt x="357" y="32"/>
                </a:lnTo>
                <a:lnTo>
                  <a:pt x="371" y="21"/>
                </a:lnTo>
                <a:lnTo>
                  <a:pt x="385" y="11"/>
                </a:lnTo>
                <a:lnTo>
                  <a:pt x="399" y="5"/>
                </a:lnTo>
                <a:lnTo>
                  <a:pt x="410" y="0"/>
                </a:lnTo>
                <a:lnTo>
                  <a:pt x="417" y="6"/>
                </a:lnTo>
                <a:lnTo>
                  <a:pt x="425" y="13"/>
                </a:lnTo>
                <a:lnTo>
                  <a:pt x="434" y="22"/>
                </a:lnTo>
                <a:lnTo>
                  <a:pt x="443" y="31"/>
                </a:lnTo>
                <a:lnTo>
                  <a:pt x="451" y="40"/>
                </a:lnTo>
                <a:lnTo>
                  <a:pt x="458" y="48"/>
                </a:lnTo>
                <a:lnTo>
                  <a:pt x="463" y="53"/>
                </a:lnTo>
                <a:lnTo>
                  <a:pt x="464" y="5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91431" tIns="45716" rIns="91431" bIns="45716"/>
          <a:lstStyle/>
          <a:p>
            <a:pPr>
              <a:defRPr/>
            </a:pPr>
            <a:endParaRPr lang="it-IT" sz="1000" b="1">
              <a:solidFill>
                <a:schemeClr val="bg2">
                  <a:lumMod val="50000"/>
                </a:schemeClr>
              </a:solidFill>
              <a:latin typeface="Brandon Grotesque Black"/>
            </a:endParaRPr>
          </a:p>
        </p:txBody>
      </p:sp>
      <p:sp>
        <p:nvSpPr>
          <p:cNvPr id="7186" name="Rectangle 21"/>
          <p:cNvSpPr>
            <a:spLocks noChangeArrowheads="1"/>
          </p:cNvSpPr>
          <p:nvPr/>
        </p:nvSpPr>
        <p:spPr bwMode="auto">
          <a:xfrm>
            <a:off x="107545" y="690470"/>
            <a:ext cx="8856917" cy="95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 anchor="ctr">
            <a:spAutoFit/>
          </a:bodyPr>
          <a:lstStyle/>
          <a:p>
            <a:pPr algn="ctr" eaLnBrk="0" hangingPunct="0"/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Il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modello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della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Fondazione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per la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promozione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dell’educazione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finanziaria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nelle</a:t>
            </a:r>
            <a:r>
              <a:rPr lang="en-GB" sz="2800" b="1" dirty="0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 </a:t>
            </a:r>
            <a:r>
              <a:rPr lang="en-GB" sz="2800" b="1" dirty="0" err="1">
                <a:solidFill>
                  <a:srgbClr val="0A176E"/>
                </a:solidFill>
                <a:latin typeface="Brandon Grotesque Black"/>
                <a:ea typeface="MS PGothic" pitchFamily="34" charset="-128"/>
              </a:rPr>
              <a:t>scuole</a:t>
            </a:r>
            <a:endParaRPr lang="en-GB" sz="2800" b="1" dirty="0">
              <a:solidFill>
                <a:srgbClr val="0A176E"/>
              </a:solidFill>
              <a:latin typeface="Brandon Grotesque Black"/>
              <a:ea typeface="MS PGothic" pitchFamily="34" charset="-128"/>
            </a:endParaRPr>
          </a:p>
        </p:txBody>
      </p:sp>
      <p:sp>
        <p:nvSpPr>
          <p:cNvPr id="7188" name="CasellaDiTesto 2"/>
          <p:cNvSpPr txBox="1">
            <a:spLocks noChangeArrowheads="1"/>
          </p:cNvSpPr>
          <p:nvPr/>
        </p:nvSpPr>
        <p:spPr bwMode="auto">
          <a:xfrm>
            <a:off x="126316" y="5889142"/>
            <a:ext cx="2871281" cy="26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  <a:sym typeface="GillSans" charset="0"/>
              </a:defRPr>
            </a:lvl9pPr>
          </a:lstStyle>
          <a:p>
            <a:pPr eaLnBrk="1" hangingPunct="1"/>
            <a:r>
              <a:rPr lang="it-IT" sz="1100" dirty="0">
                <a:solidFill>
                  <a:schemeClr val="tx2"/>
                </a:solidFill>
                <a:latin typeface="Brandon Grotesque Black"/>
              </a:rPr>
              <a:t>* </a:t>
            </a:r>
            <a:r>
              <a:rPr lang="it-IT" sz="1100" i="1" dirty="0">
                <a:solidFill>
                  <a:schemeClr val="tx2"/>
                </a:solidFill>
                <a:latin typeface="Brandon Grotesque Black"/>
              </a:rPr>
              <a:t>In collaborazione con Invalsi </a:t>
            </a:r>
            <a:r>
              <a:rPr lang="it-IT" sz="1100" i="1" dirty="0" err="1">
                <a:solidFill>
                  <a:schemeClr val="tx2"/>
                </a:solidFill>
                <a:latin typeface="Brandon Grotesque Black"/>
              </a:rPr>
              <a:t>a.s.</a:t>
            </a:r>
            <a:r>
              <a:rPr lang="it-IT" sz="1100" i="1" dirty="0">
                <a:solidFill>
                  <a:schemeClr val="tx2"/>
                </a:solidFill>
                <a:latin typeface="Brandon Grotesque Black"/>
              </a:rPr>
              <a:t> 2012-13</a:t>
            </a:r>
          </a:p>
        </p:txBody>
      </p:sp>
      <p:pic>
        <p:nvPicPr>
          <p:cNvPr id="7189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75" y="1546634"/>
            <a:ext cx="7564598" cy="1511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image00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982" y="6019943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00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982" y="6019943"/>
            <a:ext cx="1699740" cy="6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12"/>
          <p:cNvSpPr/>
          <p:nvPr/>
        </p:nvSpPr>
        <p:spPr>
          <a:xfrm>
            <a:off x="935596" y="1772816"/>
            <a:ext cx="7272808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endParaRPr lang="en-GB" b="1" dirty="0">
              <a:solidFill>
                <a:srgbClr val="0A176E"/>
              </a:solidFill>
              <a:latin typeface="Brandon Grotesque Black"/>
            </a:endParaRPr>
          </a:p>
          <a:p>
            <a:pPr algn="ctr">
              <a:spcAft>
                <a:spcPts val="600"/>
              </a:spcAft>
            </a:pPr>
            <a:r>
              <a:rPr lang="en-GB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Anno </a:t>
            </a:r>
            <a:r>
              <a:rPr lang="en-GB" b="1" dirty="0" err="1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scolastico</a:t>
            </a:r>
            <a:r>
              <a:rPr lang="en-GB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 2015-2016</a:t>
            </a:r>
            <a:endParaRPr lang="en-GB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endParaRPr lang="en-GB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it-IT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26 banche tutor appartenenti a 13 gruppi attive in 83 province</a:t>
            </a:r>
          </a:p>
          <a:p>
            <a:pPr algn="ctr">
              <a:spcAft>
                <a:spcPts val="600"/>
              </a:spcAft>
            </a:pPr>
            <a:endParaRPr lang="it-IT" b="1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it-IT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404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scuole e </a:t>
            </a:r>
            <a:r>
              <a:rPr lang="it-IT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1222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classi, 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 pari a circa </a:t>
            </a:r>
            <a:r>
              <a:rPr lang="it-IT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30.500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studenti </a:t>
            </a:r>
            <a:endParaRPr lang="it-IT" b="1" dirty="0" smtClean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endParaRPr lang="it-IT" b="1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oltre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300</a:t>
            </a:r>
            <a:r>
              <a:rPr lang="it-IT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insegnanti </a:t>
            </a:r>
          </a:p>
          <a:p>
            <a:pPr algn="ctr">
              <a:spcAft>
                <a:spcPts val="600"/>
              </a:spcAft>
            </a:pPr>
            <a:endParaRPr lang="it-IT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it-IT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16.400 studenti coinvolti </a:t>
            </a:r>
            <a:r>
              <a:rPr lang="it-IT" b="1" dirty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in eventi sul </a:t>
            </a:r>
            <a:r>
              <a:rPr lang="it-IT" b="1" dirty="0" smtClean="0">
                <a:solidFill>
                  <a:srgbClr val="0A176E"/>
                </a:solidFill>
                <a:latin typeface="Brandon Grotesque Black"/>
                <a:ea typeface="Verdana" panose="020B0604030504040204" pitchFamily="34" charset="0"/>
                <a:cs typeface="Verdana" panose="020B0604030504040204" pitchFamily="34" charset="0"/>
              </a:rPr>
              <a:t>territorio</a:t>
            </a:r>
            <a:endParaRPr lang="it-IT" dirty="0">
              <a:solidFill>
                <a:srgbClr val="0A176E"/>
              </a:solidFill>
              <a:latin typeface="Brandon Grotesque Black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403648" y="764704"/>
            <a:ext cx="6711348" cy="52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/>
          <a:p>
            <a:pPr algn="ctr" eaLnBrk="0" hangingPunct="0"/>
            <a:r>
              <a:rPr lang="en-US" alt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I </a:t>
            </a:r>
            <a:r>
              <a:rPr lang="en-US" altLang="it-IT" sz="2800" b="1" dirty="0" err="1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risultati</a:t>
            </a:r>
            <a:endParaRPr lang="it-IT" sz="2800" b="1" dirty="0">
              <a:solidFill>
                <a:srgbClr val="0A176E"/>
              </a:solidFill>
              <a:latin typeface="Brandon Grotesque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8312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10892" y="1916832"/>
            <a:ext cx="8015539" cy="3354756"/>
          </a:xfrm>
          <a:prstGeom prst="rect">
            <a:avLst/>
          </a:prstGeom>
          <a:noFill/>
        </p:spPr>
        <p:txBody>
          <a:bodyPr wrap="square" lIns="91431" tIns="45716" rIns="91431" bIns="45716">
            <a:spAutoFit/>
          </a:bodyPr>
          <a:lstStyle/>
          <a:p>
            <a:pPr algn="l"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Parlare di educazione finanziaria agli adulti è </a:t>
            </a: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difficile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:</a:t>
            </a:r>
          </a:p>
          <a:p>
            <a:pPr algn="l">
              <a:defRPr/>
            </a:pP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tema per addetti ai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lavori e pregiudizi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linguaggio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difficile, argomento 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noioso e complesso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tendenza ad ascoltare persone amiche più che ad affidarsi ad esperti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poco tempo dedicato all’informazione e al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confronto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esigenze informative «contingenti»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algn="l">
              <a:defRPr/>
            </a:pP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algn="l"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Allora, come fare?</a:t>
            </a:r>
          </a:p>
          <a:p>
            <a:pPr algn="l">
              <a:defRPr/>
            </a:pPr>
            <a:endParaRPr lang="it-IT" sz="1600" dirty="0">
              <a:solidFill>
                <a:schemeClr val="tx2"/>
              </a:solidFill>
              <a:latin typeface="Brandon Grotesque Black"/>
            </a:endParaRPr>
          </a:p>
          <a:p>
            <a:pPr algn="l">
              <a:defRPr/>
            </a:pPr>
            <a:endParaRPr lang="it-IT" sz="1600" dirty="0">
              <a:solidFill>
                <a:schemeClr val="tx2"/>
              </a:solidFill>
              <a:latin typeface="Brandon Grotesque Black"/>
            </a:endParaRPr>
          </a:p>
        </p:txBody>
      </p:sp>
      <p:sp>
        <p:nvSpPr>
          <p:cNvPr id="15367" name="Rectangle 21"/>
          <p:cNvSpPr>
            <a:spLocks noChangeArrowheads="1"/>
          </p:cNvSpPr>
          <p:nvPr/>
        </p:nvSpPr>
        <p:spPr bwMode="auto">
          <a:xfrm>
            <a:off x="190204" y="470290"/>
            <a:ext cx="8856917" cy="1446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Gli adulti e l’educazione finanziaria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71" y="5738961"/>
            <a:ext cx="1838325" cy="714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92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36" y="1613641"/>
            <a:ext cx="8923054" cy="3600978"/>
          </a:xfrm>
          <a:prstGeom prst="rect">
            <a:avLst/>
          </a:prstGeom>
          <a:noFill/>
        </p:spPr>
        <p:txBody>
          <a:bodyPr wrap="square" lIns="91431" tIns="45716" rIns="91431" bIns="45716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Spettacoli teatrali 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e dibattiti insieme alle associazioni dei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consumatori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Un nuovo </a:t>
            </a: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portale divulgativo 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(</a:t>
            </a:r>
            <a:r>
              <a:rPr lang="it-IT" dirty="0">
                <a:solidFill>
                  <a:srgbClr val="0A176E"/>
                </a:solidFill>
                <a:latin typeface="Brandon Grotesque Black"/>
                <a:hlinkClick r:id="rId3"/>
              </a:rPr>
              <a:t>www.curaituoisoldi.it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Eventi per i genitori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, i nonni e i bambini per parlare di denaro e risparmio con un approccio valoriale e responsabile attraverso dibattiti, laboratori, giochi e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fiabe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Collaborazione con i </a:t>
            </a: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media tradizionali 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per stimolare il dibattito sulla stampa e in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TV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Attività sui </a:t>
            </a: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social media 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per diffondere i nostri messaggi coinvolgendo il pubblico dei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giovani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A176E"/>
                </a:solidFill>
                <a:latin typeface="Brandon Grotesque Black"/>
              </a:rPr>
              <a:t>Produzione di </a:t>
            </a: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contenuti didattici innovativi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, divertenti e facili da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usare</a:t>
            </a:r>
            <a:endParaRPr lang="it-IT" dirty="0">
              <a:solidFill>
                <a:srgbClr val="0A176E"/>
              </a:solidFill>
              <a:latin typeface="Brandon Grotesque Black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A176E"/>
                </a:solidFill>
                <a:latin typeface="Brandon Grotesque Black"/>
              </a:rPr>
              <a:t>Eventi sul territorio</a:t>
            </a:r>
            <a:r>
              <a:rPr lang="it-IT" dirty="0">
                <a:solidFill>
                  <a:srgbClr val="0A176E"/>
                </a:solidFill>
                <a:latin typeface="Brandon Grotesque Black"/>
              </a:rPr>
              <a:t>, video clip, linguaggi e tematiche </a:t>
            </a:r>
            <a:r>
              <a:rPr lang="it-IT" dirty="0" smtClean="0">
                <a:solidFill>
                  <a:srgbClr val="0A176E"/>
                </a:solidFill>
                <a:latin typeface="Brandon Grotesque Black"/>
              </a:rPr>
              <a:t>innovativi.</a:t>
            </a:r>
            <a:endParaRPr lang="it-IT" sz="1600" dirty="0">
              <a:solidFill>
                <a:schemeClr val="tx2"/>
              </a:solidFill>
              <a:latin typeface="Brandon Grotesque Black"/>
            </a:endParaRPr>
          </a:p>
          <a:p>
            <a:pPr algn="l">
              <a:defRPr/>
            </a:pPr>
            <a:endParaRPr lang="it-IT" sz="1600" dirty="0">
              <a:solidFill>
                <a:schemeClr val="tx2"/>
              </a:solidFill>
              <a:latin typeface="Brandon Grotesque Black"/>
            </a:endParaRPr>
          </a:p>
          <a:p>
            <a:pPr algn="l">
              <a:defRPr/>
            </a:pPr>
            <a:endParaRPr lang="it-IT" sz="1600" dirty="0">
              <a:solidFill>
                <a:schemeClr val="tx2"/>
              </a:solidFill>
              <a:latin typeface="Brandon Grotesque Black"/>
            </a:endParaRPr>
          </a:p>
          <a:p>
            <a:pPr algn="l">
              <a:defRPr/>
            </a:pPr>
            <a:endParaRPr lang="it-IT" sz="1600" dirty="0">
              <a:solidFill>
                <a:schemeClr val="tx2"/>
              </a:solidFill>
              <a:latin typeface="Brandon Grotesque Black"/>
            </a:endParaRPr>
          </a:p>
        </p:txBody>
      </p:sp>
      <p:sp>
        <p:nvSpPr>
          <p:cNvPr id="15367" name="Rectangle 21"/>
          <p:cNvSpPr>
            <a:spLocks noChangeArrowheads="1"/>
          </p:cNvSpPr>
          <p:nvPr/>
        </p:nvSpPr>
        <p:spPr bwMode="auto">
          <a:xfrm>
            <a:off x="190204" y="470290"/>
            <a:ext cx="8856917" cy="1446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it-IT" sz="2800" b="1" dirty="0">
                <a:solidFill>
                  <a:srgbClr val="0A176E"/>
                </a:solidFill>
                <a:latin typeface="Brandon Grotesque Black"/>
                <a:ea typeface="+mj-ea"/>
                <a:cs typeface="+mj-cs"/>
              </a:rPr>
              <a:t>Noi facciamo così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71" y="6026993"/>
            <a:ext cx="1838325" cy="714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55811" y="4487918"/>
            <a:ext cx="1021171" cy="144277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139" y="4525611"/>
            <a:ext cx="1047286" cy="146526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0978"/>
            <a:ext cx="490939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63" y="4655740"/>
            <a:ext cx="395288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326" y="4666853"/>
            <a:ext cx="5857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34" y="5089771"/>
            <a:ext cx="50165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24" y="5232203"/>
            <a:ext cx="4175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34" y="5733046"/>
            <a:ext cx="5365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570" y="5395798"/>
            <a:ext cx="59055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61" y="5840392"/>
            <a:ext cx="686611" cy="20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28" y="6296898"/>
            <a:ext cx="765034" cy="19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14" y="6341892"/>
            <a:ext cx="5429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520" y="6199853"/>
            <a:ext cx="6286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38" y="5745127"/>
            <a:ext cx="630800" cy="29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37" descr="G:\Servizi\Patti_Chiari\MBMC\MBMC_2006\PUBLIC\PARTNERSHIP\ASSOCIAZIONI CONSUMATORI\2012\materiali\definitivi\Asso-consum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526" y="4655740"/>
            <a:ext cx="33655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45" y="4754165"/>
            <a:ext cx="658519" cy="11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72907" y="5706394"/>
            <a:ext cx="1337540" cy="986917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61565" y="4581905"/>
            <a:ext cx="1451088" cy="9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0" y="1320696"/>
            <a:ext cx="2372228" cy="1581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G:\Servizi\Patti_Chiari\MBMC\MBMC_2006\PUBLIC\PARTNERSHIP\EDUCATION_GIOVANI\progr scuole 2013-14\Evento Premiazione GENOVA\FOTO GENOVA\_MG_0063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3" y="3115095"/>
            <a:ext cx="2366193" cy="1577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Servizi\Patti_Chiari\MBMC\MBMC_2006\PUBLIC\PARTNERSHIP\EDUCATION_GIOVANI\progr scuole 2013-14\Evento Premiazione GENOVA\FOTO GENOVA\_MG_0132 cop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478" y="4921173"/>
            <a:ext cx="2492962" cy="1661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Servizi\Patti_Chiari\MBMC\MBMC_2006\PUBLIC\PARTNERSHIP\EDUCATION_GIOVANI\progr scuole 2013-14\Evento Premiazione GENOVA\FOTO GENOVA\_MG_0096 cop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2" y="4976229"/>
            <a:ext cx="2410372" cy="16067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06" y="3101962"/>
            <a:ext cx="2567642" cy="15902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44" y="4921173"/>
            <a:ext cx="2512904" cy="1676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G:\Servizi\Patti_Chiari\MBMC\MBMC_2006\PUBLIC\Foto&amp;Video\2014\cuneo 27maggio\IMG_006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44" y="1328656"/>
            <a:ext cx="2512904" cy="15734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:\Servizi\Patti_Chiari\MBMC\MBMC_2006\PUBLIC\Foto&amp;Video\2012\5 ottobre\foto\LUI_940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66" y="3115095"/>
            <a:ext cx="2450774" cy="1633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G:\Servizi\Patti_Chiari\MBMC\MBMC_2006\PUBLIC\Foto&amp;Video\2012\5 ottobre\foto\LUI_933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66" y="1351950"/>
            <a:ext cx="2367919" cy="1578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CasellaDiTesto 2"/>
          <p:cNvSpPr txBox="1">
            <a:spLocks noChangeArrowheads="1"/>
          </p:cNvSpPr>
          <p:nvPr/>
        </p:nvSpPr>
        <p:spPr bwMode="auto">
          <a:xfrm>
            <a:off x="395536" y="558880"/>
            <a:ext cx="8568952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it-IT"/>
            </a:defPPr>
            <a:lvl1pPr>
              <a:defRPr b="1"/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9pPr>
          </a:lstStyle>
          <a:p>
            <a:r>
              <a:rPr lang="it-IT" sz="2800" dirty="0">
                <a:solidFill>
                  <a:srgbClr val="0A176E"/>
                </a:solidFill>
                <a:latin typeface="Brandon Grotesque Black"/>
                <a:ea typeface="MS PGothic" pitchFamily="34" charset="-128"/>
                <a:sym typeface="GillSans" charset="0"/>
              </a:rPr>
              <a:t>I nostri eventi sul territorio insieme alle banche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143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/>
          <a:srcRect l="19187" r="20916" b="4807"/>
          <a:stretch/>
        </p:blipFill>
        <p:spPr>
          <a:xfrm>
            <a:off x="294944" y="679640"/>
            <a:ext cx="3531471" cy="3169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/>
          <a:srcRect t="10954" b="5375"/>
          <a:stretch/>
        </p:blipFill>
        <p:spPr>
          <a:xfrm>
            <a:off x="4118950" y="615591"/>
            <a:ext cx="4974395" cy="2350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/>
          <a:srcRect t="7096" r="1176" b="3982"/>
          <a:stretch/>
        </p:blipFill>
        <p:spPr>
          <a:xfrm>
            <a:off x="3415614" y="3005662"/>
            <a:ext cx="5728386" cy="2910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7"/>
          <a:srcRect l="7962" t="9560" r="22888" b="5376"/>
          <a:stretch/>
        </p:blipFill>
        <p:spPr>
          <a:xfrm>
            <a:off x="294944" y="4028362"/>
            <a:ext cx="3596671" cy="249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2712" y="4973813"/>
            <a:ext cx="2677095" cy="1884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asellaDiTesto 2"/>
          <p:cNvSpPr txBox="1">
            <a:spLocks noChangeArrowheads="1"/>
          </p:cNvSpPr>
          <p:nvPr/>
        </p:nvSpPr>
        <p:spPr bwMode="auto">
          <a:xfrm>
            <a:off x="179512" y="40042"/>
            <a:ext cx="8568952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it-IT"/>
            </a:defPPr>
            <a:lvl1pPr>
              <a:defRPr b="1"/>
            </a:lvl1pPr>
            <a:lvl2pPr marL="742950" indent="-28575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2pPr>
            <a:lvl3pPr marL="11430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3pPr>
            <a:lvl4pPr marL="16002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4pPr>
            <a:lvl5pPr marL="2057400" indent="-228600" eaLnBrk="0" hangingPunct="0"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GillSans" charset="0"/>
                <a:ea typeface="ヒラギノ角ゴ ProN W3" charset="-128"/>
              </a:defRPr>
            </a:lvl9pPr>
          </a:lstStyle>
          <a:p>
            <a:r>
              <a:rPr lang="it-IT" sz="2800" dirty="0">
                <a:solidFill>
                  <a:schemeClr val="bg1"/>
                </a:solidFill>
                <a:latin typeface="Brandon Grotesque Black"/>
                <a:ea typeface="MS PGothic" pitchFamily="34" charset="-128"/>
                <a:sym typeface="GillSans" charset="0"/>
              </a:rPr>
              <a:t>I nostri siti e social network</a:t>
            </a:r>
          </a:p>
        </p:txBody>
      </p:sp>
    </p:spTree>
    <p:extLst>
      <p:ext uri="{BB962C8B-B14F-4D97-AF65-F5344CB8AC3E}">
        <p14:creationId xmlns:p14="http://schemas.microsoft.com/office/powerpoint/2010/main" val="99137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ottotitolo 3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dirty="0" smtClean="0">
                <a:solidFill>
                  <a:srgbClr val="0A176E"/>
                </a:solidFill>
                <a:latin typeface="Brandon Grotesque Regular"/>
                <a:hlinkClick r:id="rId4"/>
              </a:rPr>
              <a:t>m.rivelli@feduf.it</a:t>
            </a:r>
            <a:endParaRPr lang="it-IT" sz="2800" dirty="0">
              <a:solidFill>
                <a:srgbClr val="0A176E"/>
              </a:solidFill>
              <a:latin typeface="Brandon Grotesque Regular"/>
            </a:endParaRPr>
          </a:p>
          <a:p>
            <a:pPr marL="0" indent="0" algn="ctr">
              <a:buNone/>
            </a:pPr>
            <a:r>
              <a:rPr lang="it-IT" sz="2800" dirty="0">
                <a:solidFill>
                  <a:srgbClr val="0A176E"/>
                </a:solidFill>
                <a:latin typeface="Brandon Grotesque Regular"/>
              </a:rPr>
              <a:t>www.feduf.it</a:t>
            </a:r>
          </a:p>
        </p:txBody>
      </p:sp>
      <p:sp>
        <p:nvSpPr>
          <p:cNvPr id="13" name="Titolo 2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5400" b="1">
                <a:solidFill>
                  <a:srgbClr val="0A176E"/>
                </a:solidFill>
                <a:latin typeface="Brandon Grotesque Regular"/>
              </a:rPr>
              <a:t>Grazie!</a:t>
            </a:r>
            <a:endParaRPr lang="it-IT" sz="5400" b="1" dirty="0">
              <a:solidFill>
                <a:srgbClr val="0A176E"/>
              </a:solidFill>
              <a:latin typeface="Brandon Grotesque Regular"/>
            </a:endParaRPr>
          </a:p>
        </p:txBody>
      </p:sp>
      <p:pic>
        <p:nvPicPr>
          <p:cNvPr id="7" name="Immagin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71" y="5738961"/>
            <a:ext cx="1838325" cy="714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6761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.xjNMSKRkiV3TJDHTGEs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.xjNMSKRkiV3TJDHTGEs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.xjNMSKRkiV3TJDHTGE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.xjNMSKRkiV3TJDHTGEs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.xjNMSKRkiV3TJDHTGEsA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3307</TotalTime>
  <Words>1008</Words>
  <Application>Microsoft Office PowerPoint</Application>
  <PresentationFormat>Presentazione su schermo (4:3)</PresentationFormat>
  <Paragraphs>150</Paragraphs>
  <Slides>16</Slides>
  <Notes>15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L’educazione finanziaria per riscoprire il valore etico del risparmio   </vt:lpstr>
      <vt:lpstr>Presentazione standard di PowerPoint</vt:lpstr>
      <vt:lpstr>Presentazione standard di PowerPoint</vt:lpstr>
      <vt:lpstr>L’azione delle istituzioni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Educazione finanziaria: una sperimentazione didattica all’avanguardia in Lombardia</dc:title>
  <dc:creator>Rivelli Monica</dc:creator>
  <cp:lastModifiedBy>Marco Tognacci</cp:lastModifiedBy>
  <cp:revision>204</cp:revision>
  <cp:lastPrinted>2015-09-18T13:41:25Z</cp:lastPrinted>
  <dcterms:created xsi:type="dcterms:W3CDTF">2014-10-15T13:07:30Z</dcterms:created>
  <dcterms:modified xsi:type="dcterms:W3CDTF">2016-11-07T08:02:02Z</dcterms:modified>
</cp:coreProperties>
</file>