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3"/>
  </p:notesMasterIdLst>
  <p:sldIdLst>
    <p:sldId id="262" r:id="rId3"/>
    <p:sldId id="326" r:id="rId4"/>
    <p:sldId id="314" r:id="rId5"/>
    <p:sldId id="294" r:id="rId6"/>
    <p:sldId id="293" r:id="rId7"/>
    <p:sldId id="315" r:id="rId8"/>
    <p:sldId id="316" r:id="rId9"/>
    <p:sldId id="307" r:id="rId10"/>
    <p:sldId id="317" r:id="rId11"/>
    <p:sldId id="319" r:id="rId12"/>
    <p:sldId id="324" r:id="rId13"/>
    <p:sldId id="312" r:id="rId14"/>
    <p:sldId id="318" r:id="rId15"/>
    <p:sldId id="292" r:id="rId16"/>
    <p:sldId id="320" r:id="rId17"/>
    <p:sldId id="321" r:id="rId18"/>
    <p:sldId id="311" r:id="rId19"/>
    <p:sldId id="322" r:id="rId20"/>
    <p:sldId id="308" r:id="rId21"/>
    <p:sldId id="304" r:id="rId22"/>
    <p:sldId id="298" r:id="rId23"/>
    <p:sldId id="306" r:id="rId24"/>
    <p:sldId id="301" r:id="rId25"/>
    <p:sldId id="291" r:id="rId26"/>
    <p:sldId id="290" r:id="rId27"/>
    <p:sldId id="313" r:id="rId28"/>
    <p:sldId id="309" r:id="rId29"/>
    <p:sldId id="310" r:id="rId30"/>
    <p:sldId id="325" r:id="rId31"/>
    <p:sldId id="323" r:id="rId3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28" autoAdjust="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per niente</c:v>
                </c:pt>
              </c:strCache>
            </c:strRef>
          </c:tx>
          <c:invertIfNegative val="0"/>
          <c:cat>
            <c:strRef>
              <c:f>Foglio1!$A$2:$A$6</c:f>
              <c:strCache>
                <c:ptCount val="5"/>
                <c:pt idx="0">
                  <c:v>I formatori sono idonei?</c:v>
                </c:pt>
                <c:pt idx="1">
                  <c:v>I temi proposti sono rilevanti?</c:v>
                </c:pt>
                <c:pt idx="2">
                  <c:v> Le è piaciuto il progetto?</c:v>
                </c:pt>
                <c:pt idx="3">
                  <c:v>Il progetto è stato vicino agli interessi dei ragazzi?</c:v>
                </c:pt>
                <c:pt idx="4">
                  <c:v>Il progetto è attuale?</c:v>
                </c:pt>
              </c:strCache>
            </c:strRef>
          </c:cat>
          <c:val>
            <c:numRef>
              <c:f>Foglio1!$B$2:$B$6</c:f>
              <c:numCache>
                <c:formatCode>General</c:formatCode>
                <c:ptCount val="5"/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poco</c:v>
                </c:pt>
              </c:strCache>
            </c:strRef>
          </c:tx>
          <c:invertIfNegative val="0"/>
          <c:cat>
            <c:strRef>
              <c:f>Foglio1!$A$2:$A$6</c:f>
              <c:strCache>
                <c:ptCount val="5"/>
                <c:pt idx="0">
                  <c:v>I formatori sono idonei?</c:v>
                </c:pt>
                <c:pt idx="1">
                  <c:v>I temi proposti sono rilevanti?</c:v>
                </c:pt>
                <c:pt idx="2">
                  <c:v> Le è piaciuto il progetto?</c:v>
                </c:pt>
                <c:pt idx="3">
                  <c:v>Il progetto è stato vicino agli interessi dei ragazzi?</c:v>
                </c:pt>
                <c:pt idx="4">
                  <c:v>Il progetto è attuale?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abbastanza</c:v>
                </c:pt>
              </c:strCache>
            </c:strRef>
          </c:tx>
          <c:invertIfNegative val="0"/>
          <c:cat>
            <c:strRef>
              <c:f>Foglio1!$A$2:$A$6</c:f>
              <c:strCache>
                <c:ptCount val="5"/>
                <c:pt idx="0">
                  <c:v>I formatori sono idonei?</c:v>
                </c:pt>
                <c:pt idx="1">
                  <c:v>I temi proposti sono rilevanti?</c:v>
                </c:pt>
                <c:pt idx="2">
                  <c:v> Le è piaciuto il progetto?</c:v>
                </c:pt>
                <c:pt idx="3">
                  <c:v>Il progetto è stato vicino agli interessi dei ragazzi?</c:v>
                </c:pt>
                <c:pt idx="4">
                  <c:v>Il progetto è attuale?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3">
                  <c:v>1</c:v>
                </c:pt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molto</c:v>
                </c:pt>
              </c:strCache>
            </c:strRef>
          </c:tx>
          <c:invertIfNegative val="0"/>
          <c:cat>
            <c:strRef>
              <c:f>Foglio1!$A$2:$A$6</c:f>
              <c:strCache>
                <c:ptCount val="5"/>
                <c:pt idx="0">
                  <c:v>I formatori sono idonei?</c:v>
                </c:pt>
                <c:pt idx="1">
                  <c:v>I temi proposti sono rilevanti?</c:v>
                </c:pt>
                <c:pt idx="2">
                  <c:v> Le è piaciuto il progetto?</c:v>
                </c:pt>
                <c:pt idx="3">
                  <c:v>Il progetto è stato vicino agli interessi dei ragazzi?</c:v>
                </c:pt>
                <c:pt idx="4">
                  <c:v>Il progetto è attuale?</c:v>
                </c:pt>
              </c:strCache>
            </c:strRef>
          </c:cat>
          <c:val>
            <c:numRef>
              <c:f>Foglio1!$E$2:$E$6</c:f>
              <c:numCache>
                <c:formatCode>General</c:formatCode>
                <c:ptCount val="5"/>
                <c:pt idx="0">
                  <c:v>7</c:v>
                </c:pt>
                <c:pt idx="1">
                  <c:v>7</c:v>
                </c:pt>
                <c:pt idx="2">
                  <c:v>7</c:v>
                </c:pt>
                <c:pt idx="3">
                  <c:v>6</c:v>
                </c:pt>
                <c:pt idx="4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048320"/>
        <c:axId val="37049856"/>
      </c:barChart>
      <c:catAx>
        <c:axId val="37048320"/>
        <c:scaling>
          <c:orientation val="minMax"/>
        </c:scaling>
        <c:delete val="0"/>
        <c:axPos val="l"/>
        <c:majorTickMark val="out"/>
        <c:minorTickMark val="none"/>
        <c:tickLblPos val="nextTo"/>
        <c:crossAx val="37049856"/>
        <c:crosses val="autoZero"/>
        <c:auto val="1"/>
        <c:lblAlgn val="ctr"/>
        <c:lblOffset val="100"/>
        <c:noMultiLvlLbl val="0"/>
      </c:catAx>
      <c:valAx>
        <c:axId val="370498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70483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per niente</c:v>
                </c:pt>
              </c:strCache>
            </c:strRef>
          </c:tx>
          <c:invertIfNegative val="0"/>
          <c:cat>
            <c:strRef>
              <c:f>Foglio1!$A$2:$A$5</c:f>
              <c:strCache>
                <c:ptCount val="4"/>
                <c:pt idx="0">
                  <c:v>Ho capito come fare un piano delle mie entrate e uscite</c:v>
                </c:pt>
                <c:pt idx="1">
                  <c:v>Ho capito perché è importante risparmiare</c:v>
                </c:pt>
                <c:pt idx="2">
                  <c:v>Mi sento più capace di gestire i mie soldi in futuro</c:v>
                </c:pt>
                <c:pt idx="3">
                  <c:v>Ti è piaciuto il progetto?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42</c:v>
                </c:pt>
                <c:pt idx="1">
                  <c:v>13</c:v>
                </c:pt>
                <c:pt idx="2">
                  <c:v>18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poco</c:v>
                </c:pt>
              </c:strCache>
            </c:strRef>
          </c:tx>
          <c:invertIfNegative val="0"/>
          <c:cat>
            <c:strRef>
              <c:f>Foglio1!$A$2:$A$5</c:f>
              <c:strCache>
                <c:ptCount val="4"/>
                <c:pt idx="0">
                  <c:v>Ho capito come fare un piano delle mie entrate e uscite</c:v>
                </c:pt>
                <c:pt idx="1">
                  <c:v>Ho capito perché è importante risparmiare</c:v>
                </c:pt>
                <c:pt idx="2">
                  <c:v>Mi sento più capace di gestire i mie soldi in futuro</c:v>
                </c:pt>
                <c:pt idx="3">
                  <c:v>Ti è piaciuto il progetto?</c:v>
                </c:pt>
              </c:strCache>
            </c:strRef>
          </c:cat>
          <c:val>
            <c:numRef>
              <c:f>Foglio1!$C$2:$C$5</c:f>
              <c:numCache>
                <c:formatCode>General</c:formatCode>
                <c:ptCount val="4"/>
                <c:pt idx="0">
                  <c:v>30</c:v>
                </c:pt>
                <c:pt idx="1">
                  <c:v>21</c:v>
                </c:pt>
                <c:pt idx="2">
                  <c:v>12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abbastanza</c:v>
                </c:pt>
              </c:strCache>
            </c:strRef>
          </c:tx>
          <c:invertIfNegative val="0"/>
          <c:cat>
            <c:strRef>
              <c:f>Foglio1!$A$2:$A$5</c:f>
              <c:strCache>
                <c:ptCount val="4"/>
                <c:pt idx="0">
                  <c:v>Ho capito come fare un piano delle mie entrate e uscite</c:v>
                </c:pt>
                <c:pt idx="1">
                  <c:v>Ho capito perché è importante risparmiare</c:v>
                </c:pt>
                <c:pt idx="2">
                  <c:v>Mi sento più capace di gestire i mie soldi in futuro</c:v>
                </c:pt>
                <c:pt idx="3">
                  <c:v>Ti è piaciuto il progetto?</c:v>
                </c:pt>
              </c:strCache>
            </c:strRef>
          </c:cat>
          <c:val>
            <c:numRef>
              <c:f>Foglio1!$D$2:$D$5</c:f>
              <c:numCache>
                <c:formatCode>General</c:formatCode>
                <c:ptCount val="4"/>
                <c:pt idx="0">
                  <c:v>275</c:v>
                </c:pt>
                <c:pt idx="1">
                  <c:v>224</c:v>
                </c:pt>
                <c:pt idx="2">
                  <c:v>292</c:v>
                </c:pt>
                <c:pt idx="3">
                  <c:v>293</c:v>
                </c:pt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molto</c:v>
                </c:pt>
              </c:strCache>
            </c:strRef>
          </c:tx>
          <c:invertIfNegative val="0"/>
          <c:cat>
            <c:strRef>
              <c:f>Foglio1!$A$2:$A$5</c:f>
              <c:strCache>
                <c:ptCount val="4"/>
                <c:pt idx="0">
                  <c:v>Ho capito come fare un piano delle mie entrate e uscite</c:v>
                </c:pt>
                <c:pt idx="1">
                  <c:v>Ho capito perché è importante risparmiare</c:v>
                </c:pt>
                <c:pt idx="2">
                  <c:v>Mi sento più capace di gestire i mie soldi in futuro</c:v>
                </c:pt>
                <c:pt idx="3">
                  <c:v>Ti è piaciuto il progetto?</c:v>
                </c:pt>
              </c:strCache>
            </c:strRef>
          </c:cat>
          <c:val>
            <c:numRef>
              <c:f>Foglio1!$E$2:$E$5</c:f>
              <c:numCache>
                <c:formatCode>General</c:formatCode>
                <c:ptCount val="4"/>
                <c:pt idx="0">
                  <c:v>300</c:v>
                </c:pt>
                <c:pt idx="1">
                  <c:v>389</c:v>
                </c:pt>
                <c:pt idx="2">
                  <c:v>325</c:v>
                </c:pt>
                <c:pt idx="3">
                  <c:v>354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427904"/>
        <c:axId val="40429440"/>
      </c:barChart>
      <c:catAx>
        <c:axId val="40427904"/>
        <c:scaling>
          <c:orientation val="minMax"/>
        </c:scaling>
        <c:delete val="0"/>
        <c:axPos val="l"/>
        <c:majorTickMark val="out"/>
        <c:minorTickMark val="none"/>
        <c:tickLblPos val="nextTo"/>
        <c:crossAx val="40429440"/>
        <c:crosses val="autoZero"/>
        <c:auto val="1"/>
        <c:lblAlgn val="ctr"/>
        <c:lblOffset val="100"/>
        <c:noMultiLvlLbl val="0"/>
      </c:catAx>
      <c:valAx>
        <c:axId val="4042944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404279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per niente</c:v>
                </c:pt>
              </c:strCache>
            </c:strRef>
          </c:tx>
          <c:invertIfNegative val="0"/>
          <c:cat>
            <c:strRef>
              <c:f>Foglio1!$A$2:$A$6</c:f>
              <c:strCache>
                <c:ptCount val="5"/>
                <c:pt idx="0">
                  <c:v>I temi proposti sono rilevanti?</c:v>
                </c:pt>
                <c:pt idx="1">
                  <c:v>I ragazzi sono stati coinvolti?</c:v>
                </c:pt>
                <c:pt idx="2">
                  <c:v>I formatori sono idonei?</c:v>
                </c:pt>
                <c:pt idx="3">
                  <c:v> Le è piaciuto il progetto?</c:v>
                </c:pt>
                <c:pt idx="4">
                  <c:v>Il progetto è attuale?</c:v>
                </c:pt>
              </c:strCache>
            </c:strRef>
          </c:cat>
          <c:val>
            <c:numRef>
              <c:f>Foglio1!$B$2:$B$6</c:f>
              <c:numCache>
                <c:formatCode>General</c:formatCode>
                <c:ptCount val="5"/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poco</c:v>
                </c:pt>
              </c:strCache>
            </c:strRef>
          </c:tx>
          <c:invertIfNegative val="0"/>
          <c:cat>
            <c:strRef>
              <c:f>Foglio1!$A$2:$A$6</c:f>
              <c:strCache>
                <c:ptCount val="5"/>
                <c:pt idx="0">
                  <c:v>I temi proposti sono rilevanti?</c:v>
                </c:pt>
                <c:pt idx="1">
                  <c:v>I ragazzi sono stati coinvolti?</c:v>
                </c:pt>
                <c:pt idx="2">
                  <c:v>I formatori sono idonei?</c:v>
                </c:pt>
                <c:pt idx="3">
                  <c:v> Le è piaciuto il progetto?</c:v>
                </c:pt>
                <c:pt idx="4">
                  <c:v>Il progetto è attuale?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abbastanza</c:v>
                </c:pt>
              </c:strCache>
            </c:strRef>
          </c:tx>
          <c:invertIfNegative val="0"/>
          <c:cat>
            <c:strRef>
              <c:f>Foglio1!$A$2:$A$6</c:f>
              <c:strCache>
                <c:ptCount val="5"/>
                <c:pt idx="0">
                  <c:v>I temi proposti sono rilevanti?</c:v>
                </c:pt>
                <c:pt idx="1">
                  <c:v>I ragazzi sono stati coinvolti?</c:v>
                </c:pt>
                <c:pt idx="2">
                  <c:v>I formatori sono idonei?</c:v>
                </c:pt>
                <c:pt idx="3">
                  <c:v> Le è piaciuto il progetto?</c:v>
                </c:pt>
                <c:pt idx="4">
                  <c:v>Il progetto è attuale?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molto</c:v>
                </c:pt>
              </c:strCache>
            </c:strRef>
          </c:tx>
          <c:invertIfNegative val="0"/>
          <c:cat>
            <c:strRef>
              <c:f>Foglio1!$A$2:$A$6</c:f>
              <c:strCache>
                <c:ptCount val="5"/>
                <c:pt idx="0">
                  <c:v>I temi proposti sono rilevanti?</c:v>
                </c:pt>
                <c:pt idx="1">
                  <c:v>I ragazzi sono stati coinvolti?</c:v>
                </c:pt>
                <c:pt idx="2">
                  <c:v>I formatori sono idonei?</c:v>
                </c:pt>
                <c:pt idx="3">
                  <c:v> Le è piaciuto il progetto?</c:v>
                </c:pt>
                <c:pt idx="4">
                  <c:v>Il progetto è attuale?</c:v>
                </c:pt>
              </c:strCache>
            </c:strRef>
          </c:cat>
          <c:val>
            <c:numRef>
              <c:f>Foglio1!$E$2:$E$6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466880"/>
        <c:axId val="37468416"/>
      </c:barChart>
      <c:catAx>
        <c:axId val="37466880"/>
        <c:scaling>
          <c:orientation val="minMax"/>
        </c:scaling>
        <c:delete val="0"/>
        <c:axPos val="l"/>
        <c:majorTickMark val="out"/>
        <c:minorTickMark val="none"/>
        <c:tickLblPos val="nextTo"/>
        <c:crossAx val="37468416"/>
        <c:crosses val="autoZero"/>
        <c:auto val="1"/>
        <c:lblAlgn val="ctr"/>
        <c:lblOffset val="100"/>
        <c:noMultiLvlLbl val="0"/>
      </c:catAx>
      <c:valAx>
        <c:axId val="3746841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74668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per niente</c:v>
                </c:pt>
              </c:strCache>
            </c:strRef>
          </c:tx>
          <c:invertIfNegative val="0"/>
          <c:cat>
            <c:strRef>
              <c:f>Foglio1!$A$2:$A$7</c:f>
              <c:strCache>
                <c:ptCount val="6"/>
                <c:pt idx="0">
                  <c:v>Ho capito come leggere la busta paga</c:v>
                </c:pt>
                <c:pt idx="1">
                  <c:v>Ho capito perché è importante risparmiare</c:v>
                </c:pt>
                <c:pt idx="2">
                  <c:v>Mi sento più capace di gestire i miei soldi in futuro</c:v>
                </c:pt>
                <c:pt idx="3">
                  <c:v>Ho capito le cause della crisi</c:v>
                </c:pt>
                <c:pt idx="4">
                  <c:v>Sono più consapevole riguardo a quello che potrei fare</c:v>
                </c:pt>
                <c:pt idx="5">
                  <c:v>Ti è piaciuto il progetto?</c:v>
                </c:pt>
              </c:strCache>
            </c:strRef>
          </c:cat>
          <c:val>
            <c:numRef>
              <c:f>Foglio1!$B$2:$B$7</c:f>
              <c:numCache>
                <c:formatCode>General</c:formatCode>
                <c:ptCount val="6"/>
                <c:pt idx="2">
                  <c:v>1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poco</c:v>
                </c:pt>
              </c:strCache>
            </c:strRef>
          </c:tx>
          <c:invertIfNegative val="0"/>
          <c:cat>
            <c:strRef>
              <c:f>Foglio1!$A$2:$A$7</c:f>
              <c:strCache>
                <c:ptCount val="6"/>
                <c:pt idx="0">
                  <c:v>Ho capito come leggere la busta paga</c:v>
                </c:pt>
                <c:pt idx="1">
                  <c:v>Ho capito perché è importante risparmiare</c:v>
                </c:pt>
                <c:pt idx="2">
                  <c:v>Mi sento più capace di gestire i miei soldi in futuro</c:v>
                </c:pt>
                <c:pt idx="3">
                  <c:v>Ho capito le cause della crisi</c:v>
                </c:pt>
                <c:pt idx="4">
                  <c:v>Sono più consapevole riguardo a quello che potrei fare</c:v>
                </c:pt>
                <c:pt idx="5">
                  <c:v>Ti è piaciuto il progetto?</c:v>
                </c:pt>
              </c:strCache>
            </c:strRef>
          </c:cat>
          <c:val>
            <c:numRef>
              <c:f>Foglio1!$C$2:$C$7</c:f>
              <c:numCache>
                <c:formatCode>General</c:formatCode>
                <c:ptCount val="6"/>
                <c:pt idx="0">
                  <c:v>3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abbastanza</c:v>
                </c:pt>
              </c:strCache>
            </c:strRef>
          </c:tx>
          <c:invertIfNegative val="0"/>
          <c:cat>
            <c:strRef>
              <c:f>Foglio1!$A$2:$A$7</c:f>
              <c:strCache>
                <c:ptCount val="6"/>
                <c:pt idx="0">
                  <c:v>Ho capito come leggere la busta paga</c:v>
                </c:pt>
                <c:pt idx="1">
                  <c:v>Ho capito perché è importante risparmiare</c:v>
                </c:pt>
                <c:pt idx="2">
                  <c:v>Mi sento più capace di gestire i miei soldi in futuro</c:v>
                </c:pt>
                <c:pt idx="3">
                  <c:v>Ho capito le cause della crisi</c:v>
                </c:pt>
                <c:pt idx="4">
                  <c:v>Sono più consapevole riguardo a quello che potrei fare</c:v>
                </c:pt>
                <c:pt idx="5">
                  <c:v>Ti è piaciuto il progetto?</c:v>
                </c:pt>
              </c:strCache>
            </c:strRef>
          </c:cat>
          <c:val>
            <c:numRef>
              <c:f>Foglio1!$D$2:$D$7</c:f>
              <c:numCache>
                <c:formatCode>General</c:formatCode>
                <c:ptCount val="6"/>
                <c:pt idx="0">
                  <c:v>41</c:v>
                </c:pt>
                <c:pt idx="1">
                  <c:v>28</c:v>
                </c:pt>
                <c:pt idx="2">
                  <c:v>33</c:v>
                </c:pt>
                <c:pt idx="3">
                  <c:v>31</c:v>
                </c:pt>
                <c:pt idx="4">
                  <c:v>20</c:v>
                </c:pt>
                <c:pt idx="5">
                  <c:v>20</c:v>
                </c:pt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molto</c:v>
                </c:pt>
              </c:strCache>
            </c:strRef>
          </c:tx>
          <c:invertIfNegative val="0"/>
          <c:cat>
            <c:strRef>
              <c:f>Foglio1!$A$2:$A$7</c:f>
              <c:strCache>
                <c:ptCount val="6"/>
                <c:pt idx="0">
                  <c:v>Ho capito come leggere la busta paga</c:v>
                </c:pt>
                <c:pt idx="1">
                  <c:v>Ho capito perché è importante risparmiare</c:v>
                </c:pt>
                <c:pt idx="2">
                  <c:v>Mi sento più capace di gestire i miei soldi in futuro</c:v>
                </c:pt>
                <c:pt idx="3">
                  <c:v>Ho capito le cause della crisi</c:v>
                </c:pt>
                <c:pt idx="4">
                  <c:v>Sono più consapevole riguardo a quello che potrei fare</c:v>
                </c:pt>
                <c:pt idx="5">
                  <c:v>Ti è piaciuto il progetto?</c:v>
                </c:pt>
              </c:strCache>
            </c:strRef>
          </c:cat>
          <c:val>
            <c:numRef>
              <c:f>Foglio1!$E$2:$E$7</c:f>
              <c:numCache>
                <c:formatCode>General</c:formatCode>
                <c:ptCount val="6"/>
                <c:pt idx="0">
                  <c:v>56</c:v>
                </c:pt>
                <c:pt idx="1">
                  <c:v>68</c:v>
                </c:pt>
                <c:pt idx="2">
                  <c:v>63</c:v>
                </c:pt>
                <c:pt idx="3">
                  <c:v>67</c:v>
                </c:pt>
                <c:pt idx="4">
                  <c:v>78</c:v>
                </c:pt>
                <c:pt idx="5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549184"/>
        <c:axId val="37550720"/>
      </c:barChart>
      <c:catAx>
        <c:axId val="37549184"/>
        <c:scaling>
          <c:orientation val="minMax"/>
        </c:scaling>
        <c:delete val="0"/>
        <c:axPos val="l"/>
        <c:majorTickMark val="out"/>
        <c:minorTickMark val="none"/>
        <c:tickLblPos val="nextTo"/>
        <c:crossAx val="37550720"/>
        <c:crosses val="autoZero"/>
        <c:auto val="1"/>
        <c:lblAlgn val="ctr"/>
        <c:lblOffset val="100"/>
        <c:noMultiLvlLbl val="0"/>
      </c:catAx>
      <c:valAx>
        <c:axId val="3755072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75491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46ADA-64C3-4C4F-A2F3-0C06005DBDA0}" type="datetimeFigureOut">
              <a:rPr lang="it-IT" smtClean="0"/>
              <a:t>04/11/2016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51BB7-C89F-4F4A-B0DD-2DE3FAFD63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3380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Questi sono i pacchetti che abbiamo attivato nelle scuole. Si basano tutti sulla metodologia attiva</a:t>
            </a:r>
            <a:r>
              <a:rPr lang="it-IT" baseline="0" dirty="0" smtClean="0"/>
              <a:t> dell’ «imparare facendo», che rende le lezioni particolarmente coinvolgenti.</a:t>
            </a:r>
          </a:p>
          <a:p>
            <a:r>
              <a:rPr lang="it-IT" baseline="0" dirty="0" smtClean="0"/>
              <a:t>Gli strumenti che utilizziamo sono giochi di ruolo, quiz, video realizzati da noi. Riusciamo, così, a rendere semplici contenuti talvolta complessi.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51BB7-C89F-4F4A-B0DD-2DE3FAFD634A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1050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Questo è uno</a:t>
            </a:r>
            <a:r>
              <a:rPr lang="it-IT" baseline="0" dirty="0" smtClean="0"/>
              <a:t> </a:t>
            </a:r>
            <a:r>
              <a:rPr lang="it-IT" dirty="0" smtClean="0"/>
              <a:t>dei video che</a:t>
            </a:r>
            <a:r>
              <a:rPr lang="it-IT" baseline="0" dirty="0" smtClean="0"/>
              <a:t> abbiamo realizzato e che guida i ragazzi delle medie nella compilazione di un budget.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51BB7-C89F-4F4A-B0DD-2DE3FAFD634A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6662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Questa è la scheda che</a:t>
            </a:r>
            <a:r>
              <a:rPr lang="it-IT" baseline="0" dirty="0" smtClean="0"/>
              <a:t> i ragazzi devono compilare durante il video.</a:t>
            </a:r>
          </a:p>
          <a:p>
            <a:endParaRPr lang="it-IT" baseline="0" dirty="0" smtClean="0"/>
          </a:p>
          <a:p>
            <a:r>
              <a:rPr lang="it-IT" u="sng" baseline="0" dirty="0" smtClean="0"/>
              <a:t>PARTE IL VIDEO</a:t>
            </a:r>
            <a:endParaRPr lang="it-IT" u="sng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51BB7-C89F-4F4A-B0DD-2DE3FAFD634A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1301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Alla fine dell’anno scolastico, organizziamo un evento finale che propone ai ragazzi dei giochi che hanno per tema gli argomenti trattati durante gli incontri.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51BB7-C89F-4F4A-B0DD-2DE3FAFD634A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0591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Al</a:t>
            </a:r>
            <a:r>
              <a:rPr lang="it-IT" baseline="0" dirty="0" smtClean="0"/>
              <a:t> termine del progetto a ragazzi e insegnanti viene lasciato un questionario di gradimento anonimo, dove li invitiamo a lasciarci suggerimenti. Proprio dalle sollecitazioni dei ragazzi, abbiamo deciso di riformulare il terzo incontro trattando della crisi economica.</a:t>
            </a:r>
          </a:p>
          <a:p>
            <a:r>
              <a:rPr lang="it-IT" baseline="0" dirty="0" err="1" smtClean="0"/>
              <a:t>Sbankiamo</a:t>
            </a:r>
            <a:r>
              <a:rPr lang="it-IT" baseline="0" dirty="0" smtClean="0"/>
              <a:t>, fra gli altri obiettivi, ha quello di rendere protagonisti i ragazzi, per questo abbiamo deciso di chiedere loro alcuni suggerimenti su come uscire dalla crisi, ecco alcune risposte.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51BB7-C89F-4F4A-B0DD-2DE3FAFD634A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2178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Per formarci</a:t>
            </a:r>
            <a:r>
              <a:rPr lang="it-IT" baseline="0" dirty="0" smtClean="0"/>
              <a:t> sull’argomento, abbiamo frequentato un corso tenuto dal prof. </a:t>
            </a:r>
            <a:r>
              <a:rPr lang="it-IT" baseline="0" dirty="0" err="1" smtClean="0"/>
              <a:t>Mussoni</a:t>
            </a:r>
            <a:r>
              <a:rPr lang="it-IT" baseline="0" dirty="0" smtClean="0"/>
              <a:t> sulla storia della crisi. In quell’occasione abbiamo visto un video, «La Storia delle Cose», che ha poi ispirato questa rielaborazione.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51BB7-C89F-4F4A-B0DD-2DE3FAFD634A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7169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Alcuni dei prodotti che i ragazzi</a:t>
            </a:r>
            <a:r>
              <a:rPr lang="it-IT" baseline="0" dirty="0" smtClean="0"/>
              <a:t> hanno realizzato e che hanno venduto sotto la Vecchia Pescheria di Rimini.</a:t>
            </a:r>
          </a:p>
          <a:p>
            <a:r>
              <a:rPr lang="it-IT" baseline="0" dirty="0" smtClean="0"/>
              <a:t>Per realizzare i prodotti, </a:t>
            </a:r>
            <a:r>
              <a:rPr lang="it-IT" baseline="0" dirty="0" err="1" smtClean="0"/>
              <a:t>Sbankiamo</a:t>
            </a:r>
            <a:r>
              <a:rPr lang="it-IT" baseline="0" dirty="0" smtClean="0"/>
              <a:t> fa un prestito senza interessi per acquistare le materie prime e incentiva i ragazzi a utilizzare materiale di riciclo. La somma viene poi restituita il giorno della vendita (nella foto, le tre ragazze hanno appena firmato la restituzione del prestito).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51BB7-C89F-4F4A-B0DD-2DE3FAFD634A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1840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Fra il 2014</a:t>
            </a:r>
            <a:r>
              <a:rPr lang="it-IT" baseline="0" dirty="0" smtClean="0"/>
              <a:t> e il 2015, </a:t>
            </a:r>
            <a:r>
              <a:rPr lang="it-IT" baseline="0" dirty="0" err="1" smtClean="0"/>
              <a:t>Sbankiamo</a:t>
            </a:r>
            <a:r>
              <a:rPr lang="it-IT" baseline="0" dirty="0" smtClean="0"/>
              <a:t> ha curato una rubrica sul mensile TRE- Tutto Rimini Economia.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51BB7-C89F-4F4A-B0DD-2DE3FAFD634A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9595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Per</a:t>
            </a:r>
            <a:r>
              <a:rPr lang="it-IT" baseline="0" dirty="0" smtClean="0"/>
              <a:t> l’anno scolastico appena iniziato, formeremo le scuole dello scorso anno e raggiungeremo nuove scuole fuori provincia, come il Liceo Classico di Cesena.</a:t>
            </a:r>
          </a:p>
          <a:p>
            <a:r>
              <a:rPr lang="it-IT" baseline="0" dirty="0" smtClean="0"/>
              <a:t>L’obiettivo di </a:t>
            </a:r>
            <a:r>
              <a:rPr lang="it-IT" baseline="0" dirty="0" err="1" smtClean="0"/>
              <a:t>Sbankiamo</a:t>
            </a:r>
            <a:r>
              <a:rPr lang="it-IT" baseline="0" dirty="0" smtClean="0"/>
              <a:t> resta quello di fornire degli strumenti per capire l’economia. Vorremmo dare una visione di economia, non solo come una scienza che studi le</a:t>
            </a:r>
            <a:r>
              <a:rPr lang="it-IT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leggi che regolano la produzione, la distribuzione e il consumo delle merci, </a:t>
            </a:r>
            <a:r>
              <a:rPr lang="it-IT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 soprattutto come</a:t>
            </a:r>
            <a:r>
              <a:rPr lang="it-IT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 disciplina che si inserisca nella visione più ampia di Bene Comune, per questo vi lasciamo con una frase di papa Francesco che ci esorta in tal senso.</a:t>
            </a:r>
            <a:endParaRPr lang="it-IT" baseline="0" dirty="0" smtClean="0"/>
          </a:p>
          <a:p>
            <a:r>
              <a:rPr lang="it-IT" baseline="0" dirty="0" smtClean="0"/>
              <a:t>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51BB7-C89F-4F4A-B0DD-2DE3FAFD634A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1328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D06C-5563-4C79-A9C9-DC2FB28D24A5}" type="datetimeFigureOut">
              <a:rPr lang="it-IT" smtClean="0"/>
              <a:t>04/11/2016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C7D4-DFBE-44EA-B867-9812143F8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1772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D06C-5563-4C79-A9C9-DC2FB28D24A5}" type="datetimeFigureOut">
              <a:rPr lang="it-IT" smtClean="0"/>
              <a:t>04/11/2016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C7D4-DFBE-44EA-B867-9812143F8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8681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D06C-5563-4C79-A9C9-DC2FB28D24A5}" type="datetimeFigureOut">
              <a:rPr lang="it-IT" smtClean="0"/>
              <a:t>04/11/2016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C7D4-DFBE-44EA-B867-9812143F8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2888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D06C-5563-4C79-A9C9-DC2FB28D24A5}" type="datetimeFigureOut">
              <a:rPr lang="it-IT" smtClean="0"/>
              <a:t>04/11/2016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C7D4-DFBE-44EA-B867-9812143F8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0548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D06C-5563-4C79-A9C9-DC2FB28D24A5}" type="datetimeFigureOut">
              <a:rPr lang="it-IT" smtClean="0"/>
              <a:t>04/11/2016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C7D4-DFBE-44EA-B867-9812143F8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273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D06C-5563-4C79-A9C9-DC2FB28D24A5}" type="datetimeFigureOut">
              <a:rPr lang="it-IT" smtClean="0"/>
              <a:t>04/11/2016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C7D4-DFBE-44EA-B867-9812143F8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8398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D06C-5563-4C79-A9C9-DC2FB28D24A5}" type="datetimeFigureOut">
              <a:rPr lang="it-IT" smtClean="0"/>
              <a:t>04/11/2016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C7D4-DFBE-44EA-B867-9812143F8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780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D06C-5563-4C79-A9C9-DC2FB28D24A5}" type="datetimeFigureOut">
              <a:rPr lang="it-IT" smtClean="0"/>
              <a:t>04/11/2016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C7D4-DFBE-44EA-B867-9812143F8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7804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D06C-5563-4C79-A9C9-DC2FB28D24A5}" type="datetimeFigureOut">
              <a:rPr lang="it-IT" smtClean="0"/>
              <a:t>04/11/2016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C7D4-DFBE-44EA-B867-9812143F8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3593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D06C-5563-4C79-A9C9-DC2FB28D24A5}" type="datetimeFigureOut">
              <a:rPr lang="it-IT" smtClean="0"/>
              <a:t>04/11/2016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C7D4-DFBE-44EA-B867-9812143F8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6869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D06C-5563-4C79-A9C9-DC2FB28D24A5}" type="datetimeFigureOut">
              <a:rPr lang="it-IT" smtClean="0"/>
              <a:t>04/11/2016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C7D4-DFBE-44EA-B867-9812143F8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1235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E2D5C-D23D-4F15-AF42-AD1CC8FE611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04/11/2016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9E30-CFA1-4614-8B8F-6AAB56A58C6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3167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5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711349"/>
            <a:ext cx="8229600" cy="4525963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E2D5C-D23D-4F15-AF42-AD1CC8FE611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04/11/2016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9E30-CFA1-4614-8B8F-6AAB56A58C6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magine 6" descr="logo_sbankiam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44208" y="6237312"/>
            <a:ext cx="2339752" cy="52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3704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E2D5C-D23D-4F15-AF42-AD1CC8FE611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04/11/2016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9E30-CFA1-4614-8B8F-6AAB56A58C6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6144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E2D5C-D23D-4F15-AF42-AD1CC8FE611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04/11/2016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9E30-CFA1-4614-8B8F-6AAB56A58C6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Immagine 7" descr="logo_sbankiam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44208" y="6237312"/>
            <a:ext cx="2339752" cy="52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56041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E2D5C-D23D-4F15-AF42-AD1CC8FE611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04/11/2016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9E30-CFA1-4614-8B8F-6AAB56A58C6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Immagine 9" descr="logo_sbankiam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44208" y="6237312"/>
            <a:ext cx="2339752" cy="52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3315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E2D5C-D23D-4F15-AF42-AD1CC8FE611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04/11/2016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9E30-CFA1-4614-8B8F-6AAB56A58C6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Immagine 5" descr="logo_sbankiam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44208" y="6237312"/>
            <a:ext cx="2339752" cy="52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75456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E2D5C-D23D-4F15-AF42-AD1CC8FE611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04/11/2016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9E30-CFA1-4614-8B8F-6AAB56A58C6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Immagine 4" descr="logo_sbankiam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44208" y="6237312"/>
            <a:ext cx="2339752" cy="52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61554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E2D5C-D23D-4F15-AF42-AD1CC8FE611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04/11/2016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9E30-CFA1-4614-8B8F-6AAB56A58C6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Immagine 7" descr="logo_sbankiam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44208" y="6237312"/>
            <a:ext cx="2339752" cy="52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59131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E2D5C-D23D-4F15-AF42-AD1CC8FE611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04/11/2016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9E30-CFA1-4614-8B8F-6AAB56A58C6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Immagine 7" descr="logo_sbankiam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44208" y="6237312"/>
            <a:ext cx="2339752" cy="52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45029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E2D5C-D23D-4F15-AF42-AD1CC8FE611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04/11/2016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9E30-CFA1-4614-8B8F-6AAB56A58C6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magine 6" descr="logo_sbankiam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44208" y="6237312"/>
            <a:ext cx="2339752" cy="52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842751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E2D5C-D23D-4F15-AF42-AD1CC8FE611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04/11/2016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9E30-CFA1-4614-8B8F-6AAB56A58C6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magine 6" descr="logo_sbankiam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44208" y="6237312"/>
            <a:ext cx="2339752" cy="52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07382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FD06C-5563-4C79-A9C9-DC2FB28D24A5}" type="datetimeFigureOut">
              <a:rPr lang="it-IT" smtClean="0"/>
              <a:t>04/11/2016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8C7D4-DFBE-44EA-B867-9812143F8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323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E2D5C-D23D-4F15-AF42-AD1CC8FE611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04/11/2016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C9E30-CFA1-4614-8B8F-6AAB56A58C6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84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9.jpe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10" Type="http://schemas.openxmlformats.org/officeDocument/2006/relationships/image" Target="../media/image14.jpeg"/><Relationship Id="rId4" Type="http://schemas.openxmlformats.org/officeDocument/2006/relationships/image" Target="../media/image10.jpeg"/><Relationship Id="rId9" Type="http://schemas.openxmlformats.org/officeDocument/2006/relationships/image" Target="../media/image13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llustrazione_sbankiam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1155298"/>
            <a:ext cx="5400600" cy="5641698"/>
          </a:xfrm>
          <a:prstGeom prst="rect">
            <a:avLst/>
          </a:prstGeom>
        </p:spPr>
      </p:pic>
      <p:pic>
        <p:nvPicPr>
          <p:cNvPr id="6" name="Immagine 5" descr="logo_sbankiam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129059"/>
            <a:ext cx="5076825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3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VirginiaC\Desktop\downloa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48633"/>
            <a:ext cx="639515" cy="63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 descr="logo_sbankiam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8150" y="260648"/>
            <a:ext cx="5076825" cy="1152525"/>
          </a:xfrm>
          <a:prstGeom prst="rect">
            <a:avLst/>
          </a:prstGeom>
        </p:spPr>
      </p:pic>
      <p:pic>
        <p:nvPicPr>
          <p:cNvPr id="6" name="Immagine 5" descr="illustrazione_sbankiamo.jpg"/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99992" y="2133194"/>
            <a:ext cx="4464496" cy="466380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259632" y="1950273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www.sbankiamo.it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259632" y="2931963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info@sbankiamo.it</a:t>
            </a:r>
            <a:endParaRPr lang="it-IT" sz="28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051720" y="4056370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err="1" smtClean="0"/>
              <a:t>sbankiamo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728885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56592"/>
            <a:ext cx="9144000" cy="1143000"/>
          </a:xfrm>
        </p:spPr>
        <p:txBody>
          <a:bodyPr/>
          <a:lstStyle/>
          <a:p>
            <a:r>
              <a:rPr lang="it-IT" sz="4000" b="1" dirty="0" smtClean="0">
                <a:solidFill>
                  <a:schemeClr val="accent6">
                    <a:lumMod val="75000"/>
                  </a:schemeClr>
                </a:solidFill>
              </a:rPr>
              <a:t>Chi siamo</a:t>
            </a:r>
            <a:endParaRPr lang="it-IT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 err="1"/>
              <a:t>Sbankiamo</a:t>
            </a:r>
            <a:r>
              <a:rPr lang="it-IT" sz="2800" dirty="0"/>
              <a:t> è un progetto di educazione </a:t>
            </a:r>
            <a:br>
              <a:rPr lang="it-IT" sz="2800" dirty="0"/>
            </a:br>
            <a:r>
              <a:rPr lang="it-IT" sz="2800" dirty="0"/>
              <a:t>finanziaria ed imprenditoriale rivolto ai giovani della Provincia di Rimini. </a:t>
            </a:r>
            <a:endParaRPr lang="it-IT" sz="2800" dirty="0" smtClean="0"/>
          </a:p>
          <a:p>
            <a:pPr marL="0" indent="0">
              <a:buNone/>
            </a:pPr>
            <a:r>
              <a:rPr lang="it-IT" sz="2800" dirty="0"/>
              <a:t/>
            </a:r>
            <a:br>
              <a:rPr lang="it-IT" sz="2800" dirty="0"/>
            </a:br>
            <a:r>
              <a:rPr lang="it-IT" sz="2800" dirty="0"/>
              <a:t>Obiettivo è diffondere i concetti chiave per una </a:t>
            </a:r>
            <a:r>
              <a:rPr lang="it-IT" sz="2800" b="1" dirty="0"/>
              <a:t>gestione consapevole del denaro</a:t>
            </a:r>
            <a:r>
              <a:rPr lang="it-IT" sz="2800" dirty="0"/>
              <a:t>, fornire gli strumenti per rapportarsi in modo efficace con il mondo bancario e finanziario e sviluppare la </a:t>
            </a:r>
            <a:r>
              <a:rPr lang="it-IT" sz="2800" b="1" dirty="0"/>
              <a:t>mentalità imprenditoriale</a:t>
            </a:r>
            <a:r>
              <a:rPr lang="it-IT" sz="2800" dirty="0"/>
              <a:t> tra le nuove generazioni.</a:t>
            </a:r>
          </a:p>
          <a:p>
            <a:endParaRPr lang="it-IT" dirty="0" smtClean="0"/>
          </a:p>
        </p:txBody>
      </p:sp>
      <p:pic>
        <p:nvPicPr>
          <p:cNvPr id="6" name="Immagine 5" descr="salvadanaio_sbankiam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5190938"/>
            <a:ext cx="1561545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45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56592"/>
            <a:ext cx="9144000" cy="1143000"/>
          </a:xfrm>
        </p:spPr>
        <p:txBody>
          <a:bodyPr/>
          <a:lstStyle/>
          <a:p>
            <a:r>
              <a:rPr lang="it-IT" sz="4000" b="1" dirty="0" smtClean="0">
                <a:solidFill>
                  <a:schemeClr val="accent6">
                    <a:lumMod val="75000"/>
                  </a:schemeClr>
                </a:solidFill>
              </a:rPr>
              <a:t>La storia</a:t>
            </a:r>
            <a:endParaRPr lang="it-IT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493067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 smtClean="0"/>
              <a:t>Il progetto è nato dalla collaborazione con organizzazione londinese che si occupa di educazione finanziaria. </a:t>
            </a:r>
          </a:p>
          <a:p>
            <a:pPr marL="0" indent="0">
              <a:buNone/>
            </a:pPr>
            <a:r>
              <a:rPr lang="it-IT" sz="2800" dirty="0" err="1" smtClean="0"/>
              <a:t>Sbankiamo</a:t>
            </a:r>
            <a:r>
              <a:rPr lang="it-IT" sz="2800" dirty="0" smtClean="0"/>
              <a:t> ha fatto il suo ingresso nelle scuole di Rimini a </a:t>
            </a:r>
            <a:r>
              <a:rPr lang="it-IT" sz="2800" b="1" dirty="0" smtClean="0"/>
              <a:t>ottobre 2012</a:t>
            </a:r>
            <a:r>
              <a:rPr lang="it-IT" sz="2800" dirty="0" smtClean="0"/>
              <a:t>. </a:t>
            </a:r>
          </a:p>
          <a:p>
            <a:pPr marL="0" indent="0">
              <a:buNone/>
            </a:pPr>
            <a:r>
              <a:rPr lang="it-IT" sz="2800" dirty="0"/>
              <a:t>G</a:t>
            </a:r>
            <a:r>
              <a:rPr lang="it-IT" sz="2800" dirty="0" smtClean="0"/>
              <a:t>ià dal primo anno il riscontro è stato ottimo, questo ha permesso di riproporre l’iniziativa e di coinvolgere nuovi istituti in provincia.</a:t>
            </a:r>
            <a:endParaRPr lang="it-IT" b="1" dirty="0" smtClean="0"/>
          </a:p>
          <a:p>
            <a:endParaRPr lang="it-IT" dirty="0" smtClean="0"/>
          </a:p>
        </p:txBody>
      </p:sp>
      <p:pic>
        <p:nvPicPr>
          <p:cNvPr id="6" name="Immagine 5" descr="salvadanaio_sbankiam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5190938"/>
            <a:ext cx="1561545" cy="1656184"/>
          </a:xfrm>
          <a:prstGeom prst="rect">
            <a:avLst/>
          </a:prstGeom>
        </p:spPr>
      </p:pic>
      <p:pic>
        <p:nvPicPr>
          <p:cNvPr id="4099" name="Picture 3" descr="C:\Users\VirginiaC\Desktop\mybnk_head_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720" y="1412776"/>
            <a:ext cx="1841748" cy="60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02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7733" y="260648"/>
            <a:ext cx="8229600" cy="1143000"/>
          </a:xfrm>
        </p:spPr>
        <p:txBody>
          <a:bodyPr>
            <a:normAutofit/>
          </a:bodyPr>
          <a:lstStyle/>
          <a:p>
            <a:r>
              <a:rPr lang="it-IT" sz="2800" b="1" dirty="0" smtClean="0">
                <a:solidFill>
                  <a:schemeClr val="accent6"/>
                </a:solidFill>
              </a:rPr>
              <a:t>E</a:t>
            </a:r>
            <a:r>
              <a:rPr lang="it-IT" sz="2800" b="1" dirty="0" smtClean="0">
                <a:solidFill>
                  <a:schemeClr val="accent6"/>
                </a:solidFill>
                <a:latin typeface="+mn-lt"/>
              </a:rPr>
              <a:t>nti Fondatori:</a:t>
            </a:r>
            <a:endParaRPr lang="it-IT" sz="2800" b="1" dirty="0">
              <a:solidFill>
                <a:schemeClr val="accent6"/>
              </a:solidFill>
              <a:latin typeface="+mn-lt"/>
            </a:endParaRPr>
          </a:p>
        </p:txBody>
      </p:sp>
      <p:pic>
        <p:nvPicPr>
          <p:cNvPr id="20483" name="Picture 3" descr="C:\DOCUME~1\LUCIA~1.GEN\IMPOST~1\Temp\Rar$DR57.264\loghi_alta_risoluzione\provinc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6364" y="5013176"/>
            <a:ext cx="922752" cy="1253488"/>
          </a:xfrm>
          <a:prstGeom prst="rect">
            <a:avLst/>
          </a:prstGeom>
          <a:noFill/>
        </p:spPr>
      </p:pic>
      <p:pic>
        <p:nvPicPr>
          <p:cNvPr id="20484" name="Picture 4" descr="C:\DOCUME~1\LUCIA~1.GEN\IMPOST~1\Temp\Rar$DR23.264\Logo BPV\Logo BP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4228" y="1997973"/>
            <a:ext cx="2849458" cy="864096"/>
          </a:xfrm>
          <a:prstGeom prst="rect">
            <a:avLst/>
          </a:prstGeom>
          <a:noFill/>
        </p:spPr>
      </p:pic>
      <p:pic>
        <p:nvPicPr>
          <p:cNvPr id="20488" name="Picture 8" descr="C:\Documents and Settings\lucia.genangeli\Desktop\LOGO_COMUNE_DI_RIMINI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7020272" y="4905310"/>
            <a:ext cx="1131042" cy="1357352"/>
          </a:xfrm>
          <a:prstGeom prst="rect">
            <a:avLst/>
          </a:prstGeom>
          <a:noFill/>
        </p:spPr>
      </p:pic>
      <p:pic>
        <p:nvPicPr>
          <p:cNvPr id="11" name="Immagine 10" descr="carita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3568" y="1452780"/>
            <a:ext cx="936104" cy="1941549"/>
          </a:xfrm>
          <a:prstGeom prst="rect">
            <a:avLst/>
          </a:prstGeom>
        </p:spPr>
      </p:pic>
      <p:graphicFrame>
        <p:nvGraphicFramePr>
          <p:cNvPr id="3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2642941"/>
              </p:ext>
            </p:extLst>
          </p:nvPr>
        </p:nvGraphicFramePr>
        <p:xfrm>
          <a:off x="5639511" y="2430021"/>
          <a:ext cx="3294312" cy="1353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Acrobat Document" r:id="rId7" imgW="5400624" imgH="2295473" progId="AcroExch.Document.11">
                  <p:embed/>
                </p:oleObj>
              </mc:Choice>
              <mc:Fallback>
                <p:oleObj name="Acrobat Document" r:id="rId7" imgW="5400624" imgH="2295473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39511" y="2430021"/>
                        <a:ext cx="3294312" cy="1353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asellaDiTesto 14"/>
          <p:cNvSpPr txBox="1"/>
          <p:nvPr/>
        </p:nvSpPr>
        <p:spPr>
          <a:xfrm>
            <a:off x="5388644" y="3861047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</a:rPr>
              <a:t>Con il patrocinio di:</a:t>
            </a:r>
            <a:endParaRPr lang="it-IT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469458" y="3880965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</a:rPr>
              <a:t>Enti Promotori:</a:t>
            </a:r>
            <a:endParaRPr lang="it-IT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111" name="Picture 39" descr="C:\Users\paola\Desktop\riminibanca-logo.gif"/>
          <p:cNvPicPr>
            <a:picLocks noGrp="1" noChangeAspect="1" noChangeArrowheads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686566"/>
            <a:ext cx="3089174" cy="61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8" name="Picture 46" descr="C:\Users\VirginiaC\Desktop\bluenext-identity-0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885" y="1452780"/>
            <a:ext cx="2276222" cy="66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04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>
            <a:noAutofit/>
          </a:bodyPr>
          <a:lstStyle/>
          <a:p>
            <a:r>
              <a:rPr lang="it-IT" sz="4000" b="1" dirty="0" smtClean="0">
                <a:solidFill>
                  <a:schemeClr val="accent6">
                    <a:lumMod val="75000"/>
                  </a:schemeClr>
                </a:solidFill>
              </a:rPr>
              <a:t>Perché l’educazione</a:t>
            </a:r>
            <a:br>
              <a:rPr lang="it-IT" sz="40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it-IT" sz="4000" b="1" dirty="0" smtClean="0">
                <a:solidFill>
                  <a:schemeClr val="accent6">
                    <a:lumMod val="75000"/>
                  </a:schemeClr>
                </a:solidFill>
              </a:rPr>
              <a:t>finanziaria?</a:t>
            </a:r>
            <a:endParaRPr lang="it-IT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it-IT" b="1" dirty="0" smtClean="0"/>
              <a:t>“Ogni cittadino deve avere una conoscenza di base: economia e finanza</a:t>
            </a:r>
            <a:r>
              <a:rPr lang="it-IT" dirty="0" smtClean="0"/>
              <a:t>. Queste conoscenze non solo aiutano la gente a costruirsi una vita migliore, ma agguerriscono i  cittadini di fronte a un’economia globale e a un sistema finanziario sempre più complessi” </a:t>
            </a:r>
            <a:r>
              <a:rPr lang="it-IT" b="1" dirty="0" smtClean="0"/>
              <a:t>Ben </a:t>
            </a:r>
            <a:r>
              <a:rPr lang="it-IT" b="1" dirty="0" err="1" smtClean="0"/>
              <a:t>Bernanke</a:t>
            </a:r>
            <a:r>
              <a:rPr lang="it-IT" b="1" dirty="0" smtClean="0"/>
              <a:t>,</a:t>
            </a:r>
            <a:r>
              <a:rPr lang="it-IT" dirty="0" smtClean="0"/>
              <a:t> presidente della Federal </a:t>
            </a:r>
            <a:r>
              <a:rPr lang="it-IT" dirty="0" err="1" smtClean="0"/>
              <a:t>Reserve</a:t>
            </a:r>
            <a:endParaRPr lang="it-IT" dirty="0" smtClean="0"/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In </a:t>
            </a:r>
            <a:r>
              <a:rPr lang="it-IT" b="1" dirty="0" smtClean="0"/>
              <a:t>Inghilterra</a:t>
            </a:r>
            <a:r>
              <a:rPr lang="it-IT" dirty="0" smtClean="0"/>
              <a:t> è nato un movimento che ha raccolto centomila firme ed ha ottenuto che l’educazione finanziaria diventi nelle scuole una componente integrativa dell’insegnamento della matematica. La </a:t>
            </a:r>
            <a:r>
              <a:rPr lang="it-IT" b="1" dirty="0" smtClean="0"/>
              <a:t>banca centrale spagnola</a:t>
            </a:r>
            <a:r>
              <a:rPr lang="it-IT" dirty="0" smtClean="0"/>
              <a:t> promuove un ampio progetto di educazione economica rivolta ai giovani. </a:t>
            </a:r>
          </a:p>
          <a:p>
            <a:endParaRPr lang="it-IT" dirty="0" smtClean="0"/>
          </a:p>
          <a:p>
            <a:r>
              <a:rPr lang="it-IT" b="1" dirty="0" smtClean="0"/>
              <a:t>Canada</a:t>
            </a:r>
            <a:r>
              <a:rPr lang="it-IT" dirty="0" smtClean="0"/>
              <a:t>, </a:t>
            </a:r>
            <a:r>
              <a:rPr lang="it-IT" b="1" dirty="0" smtClean="0"/>
              <a:t>Brasile</a:t>
            </a:r>
            <a:r>
              <a:rPr lang="it-IT" dirty="0" smtClean="0"/>
              <a:t>, </a:t>
            </a:r>
            <a:r>
              <a:rPr lang="it-IT" b="1" dirty="0" smtClean="0"/>
              <a:t>Stati Uniti</a:t>
            </a:r>
            <a:r>
              <a:rPr lang="it-IT" dirty="0" smtClean="0"/>
              <a:t>, </a:t>
            </a:r>
            <a:r>
              <a:rPr lang="it-IT" b="1" dirty="0" smtClean="0"/>
              <a:t>Olanda</a:t>
            </a:r>
            <a:r>
              <a:rPr lang="it-IT" dirty="0" smtClean="0"/>
              <a:t>, </a:t>
            </a:r>
            <a:r>
              <a:rPr lang="it-IT" b="1" dirty="0" smtClean="0"/>
              <a:t>Australia</a:t>
            </a:r>
            <a:r>
              <a:rPr lang="it-IT" dirty="0" smtClean="0"/>
              <a:t> </a:t>
            </a:r>
            <a:r>
              <a:rPr lang="it-IT" dirty="0" err="1" smtClean="0"/>
              <a:t>e</a:t>
            </a:r>
            <a:r>
              <a:rPr lang="it-IT" b="1" dirty="0" err="1" smtClean="0"/>
              <a:t>Nuova</a:t>
            </a:r>
            <a:r>
              <a:rPr lang="it-IT" b="1" dirty="0" smtClean="0"/>
              <a:t> Zelanda</a:t>
            </a:r>
            <a:r>
              <a:rPr lang="it-IT" dirty="0" smtClean="0"/>
              <a:t> hanno inserito economia e finanza nei programmi della scuola dell’obbligo.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5" name="Immagine 4" descr="moneta_sbankaim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598" y="-1"/>
            <a:ext cx="2324100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68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/>
          <a:lstStyle/>
          <a:p>
            <a:r>
              <a:rPr lang="it-IT" sz="4000" b="1" dirty="0" smtClean="0">
                <a:solidFill>
                  <a:schemeClr val="accent6">
                    <a:lumMod val="75000"/>
                  </a:schemeClr>
                </a:solidFill>
              </a:rPr>
              <a:t>E in Italia?</a:t>
            </a:r>
            <a:endParaRPr lang="it-IT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L’Italia è al 46° posto per la diffusione dell’educazione finanziaria,  prima soltanto di Messico e Venezuela.</a:t>
            </a:r>
          </a:p>
          <a:p>
            <a:endParaRPr lang="it-IT" dirty="0" smtClean="0"/>
          </a:p>
          <a:p>
            <a:r>
              <a:rPr lang="it-IT" dirty="0" smtClean="0"/>
              <a:t>Il 63% dei giovani non possiede conoscenze finanziarie di base, 7 italiani su 10 hanno difficoltà nella comprensione delle informazioni economiche ed 1 italiano su 3 non è in grado di leggere correttamente il proprio estratto conto.</a:t>
            </a:r>
          </a:p>
          <a:p>
            <a:endParaRPr lang="it-IT" dirty="0" smtClean="0"/>
          </a:p>
          <a:p>
            <a:r>
              <a:rPr lang="it-IT" dirty="0" smtClean="0"/>
              <a:t>Solo il 33% degli italiani pianifica correttamente le proprie entrate ed uscite e solo il 4% degli intervistati è in grado di valutare la rischiosità dei propri investimenti.</a:t>
            </a:r>
            <a:endParaRPr lang="it-IT" dirty="0"/>
          </a:p>
        </p:txBody>
      </p:sp>
      <p:pic>
        <p:nvPicPr>
          <p:cNvPr id="6" name="Immagine 5" descr="salvadanaio_sbankiam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0"/>
            <a:ext cx="1561545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2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Le nostre proposte formative</a:t>
            </a:r>
            <a:endParaRPr lang="it-IT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2340728"/>
            <a:ext cx="2148709" cy="29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344389"/>
            <a:ext cx="2150524" cy="2965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344638"/>
            <a:ext cx="2152770" cy="29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991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/>
          <a:lstStyle/>
          <a:p>
            <a:r>
              <a:rPr lang="it-IT" sz="4000" b="1" dirty="0" err="1" smtClean="0">
                <a:solidFill>
                  <a:schemeClr val="accent6">
                    <a:lumMod val="75000"/>
                  </a:schemeClr>
                </a:solidFill>
              </a:rPr>
              <a:t>Economidea</a:t>
            </a:r>
            <a:endParaRPr lang="it-IT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it-IT" b="1" dirty="0" smtClean="0"/>
              <a:t>I incontro</a:t>
            </a:r>
            <a:r>
              <a:rPr lang="it-IT" dirty="0" smtClean="0"/>
              <a:t>: inflazione, valute, delocalizzazione, lavoro, prezzo e costo;</a:t>
            </a:r>
          </a:p>
          <a:p>
            <a:r>
              <a:rPr lang="it-IT" b="1" dirty="0" smtClean="0"/>
              <a:t>II incontro</a:t>
            </a:r>
            <a:r>
              <a:rPr lang="it-IT" dirty="0" smtClean="0"/>
              <a:t>: budget, gestione del denaro, risparmi, bisogni vs desideri, consumo critico;</a:t>
            </a:r>
          </a:p>
          <a:p>
            <a:r>
              <a:rPr lang="it-IT" b="1" dirty="0" smtClean="0"/>
              <a:t>III incontro</a:t>
            </a:r>
            <a:r>
              <a:rPr lang="it-IT" dirty="0" smtClean="0"/>
              <a:t>: conti correnti, attività bancaria, finanza etica, forme di pagamento.</a:t>
            </a:r>
          </a:p>
          <a:p>
            <a:pPr marL="514350" indent="-514350">
              <a:buAutoNum type="arabicPeriod"/>
            </a:pPr>
            <a:endParaRPr lang="it-IT" dirty="0"/>
          </a:p>
          <a:p>
            <a:pPr marL="0" indent="0">
              <a:buNone/>
            </a:pPr>
            <a:r>
              <a:rPr lang="it-IT" u="sng" dirty="0" smtClean="0"/>
              <a:t>Sessioni</a:t>
            </a:r>
            <a:r>
              <a:rPr lang="it-IT" dirty="0" smtClean="0"/>
              <a:t>: 3 incontri di 2 ore ciascuno</a:t>
            </a:r>
            <a:endParaRPr lang="it-IT" dirty="0"/>
          </a:p>
          <a:p>
            <a:pPr marL="0" indent="0">
              <a:buNone/>
            </a:pPr>
            <a:r>
              <a:rPr lang="it-IT" u="sng" dirty="0" smtClean="0"/>
              <a:t>A chi è rivolto</a:t>
            </a:r>
            <a:r>
              <a:rPr lang="it-IT" dirty="0" smtClean="0"/>
              <a:t>: classi terze degli istituti secondari di primo grado.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88640"/>
            <a:ext cx="1152128" cy="1589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219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\\server\Sbankiamo\2015-2016\Video budget nuovi\Foto\Seren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57" y="980728"/>
            <a:ext cx="7378263" cy="4917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76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30086"/>
            <a:ext cx="9203232" cy="6439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246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it-IT" b="1" dirty="0" err="1" smtClean="0">
                <a:solidFill>
                  <a:schemeClr val="accent6">
                    <a:lumMod val="75000"/>
                  </a:schemeClr>
                </a:solidFill>
              </a:rPr>
              <a:t>Sbankiamo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b="1" dirty="0" err="1" smtClean="0">
                <a:solidFill>
                  <a:schemeClr val="accent6">
                    <a:lumMod val="75000"/>
                  </a:schemeClr>
                </a:solidFill>
              </a:rPr>
              <a:t>Day</a:t>
            </a:r>
            <a:endParaRPr lang="it-IT" dirty="0"/>
          </a:p>
        </p:txBody>
      </p:sp>
      <p:pic>
        <p:nvPicPr>
          <p:cNvPr id="6146" name="Picture 2" descr="C:\Users\VirginiaC\Desktop\ppt\13227417_879847688804127_5738928193316460718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68760"/>
            <a:ext cx="3584533" cy="238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VirginiaC\Desktop\ppt\13235634_879847085470854_4982930877723611686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82019"/>
            <a:ext cx="3560219" cy="2006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VirginiaC\Desktop\ppt\13227814_879846758804220_2144494380612539065_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582" y="4581128"/>
            <a:ext cx="3584532" cy="2020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VirginiaC\Desktop\ppt\13246217_879847925470770_2797909436323197849_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19" y="1233622"/>
            <a:ext cx="2020171" cy="315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863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88641"/>
            <a:ext cx="1152128" cy="1588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/>
          <a:lstStyle/>
          <a:p>
            <a:r>
              <a:rPr lang="it-IT" sz="4000" b="1" dirty="0" smtClean="0">
                <a:solidFill>
                  <a:schemeClr val="accent6">
                    <a:lumMod val="75000"/>
                  </a:schemeClr>
                </a:solidFill>
              </a:rPr>
              <a:t>Economidea²</a:t>
            </a:r>
            <a:endParaRPr lang="it-IT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1844824"/>
            <a:ext cx="8856984" cy="4525963"/>
          </a:xfrm>
        </p:spPr>
        <p:txBody>
          <a:bodyPr>
            <a:normAutofit fontScale="92500" lnSpcReduction="10000"/>
          </a:bodyPr>
          <a:lstStyle/>
          <a:p>
            <a:r>
              <a:rPr lang="it-IT" b="1" dirty="0" smtClean="0"/>
              <a:t>I incontro: </a:t>
            </a:r>
            <a:r>
              <a:rPr lang="it-IT" dirty="0" smtClean="0"/>
              <a:t>funzionamento delle banche, banche etiche, scelta del conto corrente, budget;</a:t>
            </a:r>
          </a:p>
          <a:p>
            <a:r>
              <a:rPr lang="it-IT" b="1" dirty="0" smtClean="0"/>
              <a:t>II incontro</a:t>
            </a:r>
            <a:r>
              <a:rPr lang="it-IT" dirty="0" smtClean="0"/>
              <a:t> bisogni vs desideri, forme di finanziamento, lavoro nero;</a:t>
            </a:r>
          </a:p>
          <a:p>
            <a:r>
              <a:rPr lang="it-IT" b="1" dirty="0" smtClean="0"/>
              <a:t>III incontro</a:t>
            </a:r>
            <a:r>
              <a:rPr lang="it-IT" dirty="0" smtClean="0"/>
              <a:t>: storia della crisi economica.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u="sng" dirty="0" smtClean="0"/>
              <a:t>Sessioni</a:t>
            </a:r>
            <a:r>
              <a:rPr lang="it-IT" dirty="0" smtClean="0"/>
              <a:t>: 3 incontri di 2 ore ciascuno</a:t>
            </a:r>
            <a:endParaRPr lang="it-IT" dirty="0"/>
          </a:p>
          <a:p>
            <a:pPr marL="0" indent="0">
              <a:buNone/>
            </a:pPr>
            <a:r>
              <a:rPr lang="it-IT" u="sng" dirty="0" smtClean="0"/>
              <a:t>A chi è rivolto</a:t>
            </a:r>
            <a:r>
              <a:rPr lang="it-IT" dirty="0" smtClean="0"/>
              <a:t>: classi terze degli istituti secondari di secondo grado.</a:t>
            </a:r>
          </a:p>
        </p:txBody>
      </p:sp>
    </p:spTree>
    <p:extLst>
      <p:ext uri="{BB962C8B-B14F-4D97-AF65-F5344CB8AC3E}">
        <p14:creationId xmlns:p14="http://schemas.microsoft.com/office/powerpoint/2010/main" val="348769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umetto 2 6"/>
          <p:cNvSpPr/>
          <p:nvPr/>
        </p:nvSpPr>
        <p:spPr>
          <a:xfrm>
            <a:off x="179513" y="211580"/>
            <a:ext cx="5040560" cy="1921276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it-IT" sz="2800" dirty="0"/>
              <a:t>Fare scelte più razionali! Non avere paura di aiutarci a vicenda e ricordarci che lo Stato siamo noi e non un potere estraneo.</a:t>
            </a:r>
          </a:p>
        </p:txBody>
      </p:sp>
      <p:sp>
        <p:nvSpPr>
          <p:cNvPr id="8" name="Fumetto 2 7"/>
          <p:cNvSpPr/>
          <p:nvPr/>
        </p:nvSpPr>
        <p:spPr>
          <a:xfrm>
            <a:off x="251520" y="2377230"/>
            <a:ext cx="4620077" cy="2635946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it-IT" sz="2000" dirty="0"/>
              <a:t>Viviamo in un paese ricco di risorse: alimentari, agricole, culturali, che in tutto il mondo ci invidiano. Un primo modo per ripartire è valorizzarle. Ciò non può prescindere dall’incentivare la cultura e l’istruzione, che è l’unico mezzo per essere in grado di giudicare e saper valorizzare ciò che ci è stato dato</a:t>
            </a:r>
            <a:r>
              <a:rPr lang="it-IT" sz="1600" dirty="0"/>
              <a:t>.</a:t>
            </a:r>
          </a:p>
        </p:txBody>
      </p:sp>
      <p:sp>
        <p:nvSpPr>
          <p:cNvPr id="6" name="Fumetto 2 5"/>
          <p:cNvSpPr/>
          <p:nvPr/>
        </p:nvSpPr>
        <p:spPr>
          <a:xfrm>
            <a:off x="5436096" y="-171400"/>
            <a:ext cx="3816424" cy="3096344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2800" dirty="0"/>
              <a:t>Pagare le tasse per poter essere ripagati dalle </a:t>
            </a:r>
            <a:r>
              <a:rPr lang="it-IT" sz="2800" dirty="0" smtClean="0"/>
              <a:t>tasse!</a:t>
            </a:r>
            <a:endParaRPr lang="it-IT" sz="2800" dirty="0"/>
          </a:p>
        </p:txBody>
      </p:sp>
      <p:sp>
        <p:nvSpPr>
          <p:cNvPr id="11" name="Fumetto 2 10"/>
          <p:cNvSpPr/>
          <p:nvPr/>
        </p:nvSpPr>
        <p:spPr>
          <a:xfrm>
            <a:off x="4644008" y="2492896"/>
            <a:ext cx="4608512" cy="3852381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it-IT" sz="2400" dirty="0"/>
              <a:t>E’ necessario ritornare a riflettere su cosa sia l’uomo. Tutto parte da un problema di coscienza, e ciò che forma la coscienza è l’educazione alla cultura e all’arte. Senza coscienza di chi siamo non si dà valore a nulla di quello che si fa: è una crisi di coscienza!</a:t>
            </a:r>
          </a:p>
        </p:txBody>
      </p:sp>
      <p:sp>
        <p:nvSpPr>
          <p:cNvPr id="13" name="Fumetto 2 12"/>
          <p:cNvSpPr/>
          <p:nvPr/>
        </p:nvSpPr>
        <p:spPr>
          <a:xfrm>
            <a:off x="0" y="5157192"/>
            <a:ext cx="3563519" cy="1544298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2800" dirty="0"/>
              <a:t>Creiamo un sistema meno </a:t>
            </a:r>
            <a:r>
              <a:rPr lang="it-IT" sz="2800" dirty="0" smtClean="0"/>
              <a:t>individualista!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03251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6" grpId="0" animBg="1"/>
      <p:bldP spid="11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VirginiaC\Downloads\IMG_63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0688"/>
            <a:ext cx="7524328" cy="564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34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88641"/>
            <a:ext cx="1152128" cy="1586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540568" y="260648"/>
            <a:ext cx="9684568" cy="1143000"/>
          </a:xfrm>
        </p:spPr>
        <p:txBody>
          <a:bodyPr/>
          <a:lstStyle/>
          <a:p>
            <a:r>
              <a:rPr lang="it-IT" sz="4000" b="1" dirty="0" err="1" smtClean="0">
                <a:solidFill>
                  <a:schemeClr val="accent6">
                    <a:lumMod val="75000"/>
                  </a:schemeClr>
                </a:solidFill>
              </a:rPr>
              <a:t>Impresidea</a:t>
            </a:r>
            <a:r>
              <a:rPr lang="it-IT" sz="4000" b="1" dirty="0" smtClean="0">
                <a:solidFill>
                  <a:schemeClr val="accent6">
                    <a:lumMod val="75000"/>
                  </a:schemeClr>
                </a:solidFill>
              </a:rPr>
              <a:t> medie </a:t>
            </a:r>
            <a:endParaRPr lang="it-IT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4525963"/>
          </a:xfrm>
        </p:spPr>
        <p:txBody>
          <a:bodyPr>
            <a:normAutofit fontScale="85000" lnSpcReduction="10000"/>
          </a:bodyPr>
          <a:lstStyle/>
          <a:p>
            <a:r>
              <a:rPr lang="it-IT" b="1" dirty="0" smtClean="0"/>
              <a:t>I incontro: </a:t>
            </a:r>
            <a:r>
              <a:rPr lang="it-IT" dirty="0" smtClean="0"/>
              <a:t>Che cos’è un’impresa, il team, l’importanza di un’idea;</a:t>
            </a:r>
          </a:p>
          <a:p>
            <a:r>
              <a:rPr lang="it-IT" b="1" dirty="0" smtClean="0"/>
              <a:t>II incontro: </a:t>
            </a:r>
            <a:r>
              <a:rPr lang="it-IT" dirty="0" smtClean="0"/>
              <a:t>Terzo settore, impresa sociale, marketing, prestiti;</a:t>
            </a:r>
          </a:p>
          <a:p>
            <a:r>
              <a:rPr lang="it-IT" b="1" dirty="0" smtClean="0"/>
              <a:t>III incontro: </a:t>
            </a:r>
            <a:r>
              <a:rPr lang="it-IT" dirty="0" smtClean="0"/>
              <a:t>Budget, richiesta di finanziamento;</a:t>
            </a:r>
          </a:p>
          <a:p>
            <a:r>
              <a:rPr lang="it-IT" b="1" dirty="0" smtClean="0"/>
              <a:t>IV incontro: </a:t>
            </a:r>
            <a:r>
              <a:rPr lang="it-IT" dirty="0" smtClean="0"/>
              <a:t>Creazione dei prodotti e materiale pubblicitario.</a:t>
            </a:r>
          </a:p>
          <a:p>
            <a:r>
              <a:rPr lang="it-IT" dirty="0" smtClean="0"/>
              <a:t>VENDITA</a:t>
            </a:r>
          </a:p>
          <a:p>
            <a:pPr marL="514350" indent="-514350">
              <a:buAutoNum type="arabicPeriod"/>
            </a:pPr>
            <a:endParaRPr lang="it-IT" dirty="0" smtClean="0"/>
          </a:p>
          <a:p>
            <a:pPr marL="0" indent="0">
              <a:buNone/>
            </a:pPr>
            <a:r>
              <a:rPr lang="it-IT" u="sng" dirty="0" smtClean="0"/>
              <a:t>Sessioni</a:t>
            </a:r>
            <a:r>
              <a:rPr lang="it-IT" dirty="0" smtClean="0"/>
              <a:t>: 4 incontri di 2 ore ciascuno (POMERIGGIO)</a:t>
            </a:r>
            <a:endParaRPr lang="it-IT" dirty="0"/>
          </a:p>
          <a:p>
            <a:pPr marL="0" indent="0">
              <a:buNone/>
            </a:pPr>
            <a:r>
              <a:rPr lang="it-IT" u="sng" dirty="0" smtClean="0"/>
              <a:t>A chi è rivolto</a:t>
            </a:r>
            <a:r>
              <a:rPr lang="it-IT" dirty="0" smtClean="0"/>
              <a:t>: classi terze degli istituti secondari di secondo grado.</a:t>
            </a:r>
          </a:p>
        </p:txBody>
      </p:sp>
    </p:spTree>
    <p:extLst>
      <p:ext uri="{BB962C8B-B14F-4D97-AF65-F5344CB8AC3E}">
        <p14:creationId xmlns:p14="http://schemas.microsoft.com/office/powerpoint/2010/main" val="132496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it-IT" b="1" dirty="0" err="1" smtClean="0">
                <a:solidFill>
                  <a:schemeClr val="accent6">
                    <a:lumMod val="75000"/>
                  </a:schemeClr>
                </a:solidFill>
              </a:rPr>
              <a:t>Impresidea</a:t>
            </a:r>
            <a:endParaRPr lang="it-IT" dirty="0"/>
          </a:p>
        </p:txBody>
      </p:sp>
      <p:pic>
        <p:nvPicPr>
          <p:cNvPr id="7170" name="Picture 2" descr="\\server\Sbankiamo\Foto\impresidea foto vendita\IMG_43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3563888" cy="237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\\server\Sbankiamo\Foto\impresidea foto vendita\IMG_43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67287"/>
            <a:ext cx="3583608" cy="2389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VirginiaC\Desktop\foto report\13246400_878291818959714_7247156640915617035_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55" y="4221088"/>
            <a:ext cx="3563888" cy="237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VirginiaC\Desktop\foto report\13217272_878297138959182_3831199071259121491_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065" y="4221087"/>
            <a:ext cx="3563887" cy="237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99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88641"/>
            <a:ext cx="1152128" cy="1586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044624" y="260648"/>
            <a:ext cx="10188624" cy="1143000"/>
          </a:xfrm>
        </p:spPr>
        <p:txBody>
          <a:bodyPr/>
          <a:lstStyle/>
          <a:p>
            <a:r>
              <a:rPr lang="it-IT" sz="4000" b="1" dirty="0" err="1" smtClean="0">
                <a:solidFill>
                  <a:schemeClr val="accent6">
                    <a:lumMod val="75000"/>
                  </a:schemeClr>
                </a:solidFill>
              </a:rPr>
              <a:t>Impresidea</a:t>
            </a:r>
            <a:r>
              <a:rPr lang="it-IT" sz="4000" b="1" dirty="0" smtClean="0">
                <a:solidFill>
                  <a:schemeClr val="accent6">
                    <a:lumMod val="75000"/>
                  </a:schemeClr>
                </a:solidFill>
              </a:rPr>
              <a:t> superiori </a:t>
            </a:r>
            <a:endParaRPr lang="it-IT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b="1" dirty="0" smtClean="0"/>
              <a:t>I incontro: </a:t>
            </a:r>
            <a:r>
              <a:rPr lang="it-IT" dirty="0" smtClean="0"/>
              <a:t>Importanza di un’idea, il team;</a:t>
            </a:r>
          </a:p>
          <a:p>
            <a:pPr marL="0" indent="0">
              <a:buNone/>
            </a:pPr>
            <a:r>
              <a:rPr lang="it-IT" b="1" dirty="0" smtClean="0"/>
              <a:t>II incontro: </a:t>
            </a:r>
            <a:r>
              <a:rPr lang="it-IT" dirty="0" smtClean="0"/>
              <a:t>Business </a:t>
            </a:r>
            <a:r>
              <a:rPr lang="it-IT" dirty="0" err="1" smtClean="0"/>
              <a:t>plan</a:t>
            </a:r>
            <a:r>
              <a:rPr lang="it-IT" dirty="0" smtClean="0"/>
              <a:t>;</a:t>
            </a:r>
          </a:p>
          <a:p>
            <a:pPr marL="0" indent="0">
              <a:buNone/>
            </a:pPr>
            <a:r>
              <a:rPr lang="it-IT" b="1" dirty="0" smtClean="0"/>
              <a:t>III incontro: </a:t>
            </a:r>
            <a:r>
              <a:rPr lang="it-IT" dirty="0" smtClean="0"/>
              <a:t>Business </a:t>
            </a:r>
            <a:r>
              <a:rPr lang="it-IT" dirty="0" err="1" smtClean="0"/>
              <a:t>plan</a:t>
            </a:r>
            <a:r>
              <a:rPr lang="it-IT" dirty="0" smtClean="0"/>
              <a:t> e start-up </a:t>
            </a:r>
            <a:r>
              <a:rPr lang="it-IT" dirty="0" err="1" smtClean="0"/>
              <a:t>financing</a:t>
            </a:r>
            <a:r>
              <a:rPr lang="it-IT" dirty="0" smtClean="0"/>
              <a:t>;</a:t>
            </a:r>
          </a:p>
          <a:p>
            <a:pPr marL="0" indent="0">
              <a:buNone/>
            </a:pPr>
            <a:r>
              <a:rPr lang="it-IT" b="1" dirty="0" smtClean="0"/>
              <a:t>IV incontro: </a:t>
            </a:r>
            <a:r>
              <a:rPr lang="it-IT" dirty="0" smtClean="0"/>
              <a:t>Marketing e terzo settore.</a:t>
            </a:r>
          </a:p>
          <a:p>
            <a:pPr marL="514350" indent="-514350">
              <a:buAutoNum type="arabicPeriod"/>
            </a:pPr>
            <a:endParaRPr lang="it-IT" dirty="0"/>
          </a:p>
          <a:p>
            <a:pPr marL="0" indent="0">
              <a:buNone/>
            </a:pPr>
            <a:r>
              <a:rPr lang="it-IT" u="sng" dirty="0" smtClean="0"/>
              <a:t>Sessioni</a:t>
            </a:r>
            <a:r>
              <a:rPr lang="it-IT" dirty="0" smtClean="0"/>
              <a:t>: 4 incontri di 2 ore ciascuno</a:t>
            </a:r>
            <a:endParaRPr lang="it-IT" dirty="0"/>
          </a:p>
          <a:p>
            <a:pPr marL="0" indent="0">
              <a:buNone/>
            </a:pPr>
            <a:r>
              <a:rPr lang="it-IT" u="sng" dirty="0" smtClean="0"/>
              <a:t>A chi è rivolto</a:t>
            </a:r>
            <a:r>
              <a:rPr lang="it-IT" dirty="0" smtClean="0"/>
              <a:t>: classi quarte/quinte degli istituti secondari di secondo grado.</a:t>
            </a:r>
          </a:p>
        </p:txBody>
      </p:sp>
    </p:spTree>
    <p:extLst>
      <p:ext uri="{BB962C8B-B14F-4D97-AF65-F5344CB8AC3E}">
        <p14:creationId xmlns:p14="http://schemas.microsoft.com/office/powerpoint/2010/main" val="97942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1560" y="256592"/>
            <a:ext cx="8532440" cy="1143000"/>
          </a:xfrm>
        </p:spPr>
        <p:txBody>
          <a:bodyPr/>
          <a:lstStyle/>
          <a:p>
            <a:pPr algn="l"/>
            <a:r>
              <a:rPr lang="it-IT" sz="4000" b="1" dirty="0" smtClean="0">
                <a:solidFill>
                  <a:schemeClr val="accent6">
                    <a:lumMod val="75000"/>
                  </a:schemeClr>
                </a:solidFill>
              </a:rPr>
              <a:t>Resoconto attività 2015/2016</a:t>
            </a:r>
            <a:endParaRPr lang="it-IT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2800" dirty="0"/>
              <a:t>S</a:t>
            </a:r>
            <a:r>
              <a:rPr lang="it-IT" sz="2800" dirty="0" smtClean="0"/>
              <a:t>cuole formate:</a:t>
            </a:r>
          </a:p>
          <a:p>
            <a:r>
              <a:rPr lang="it-IT" sz="2800" b="1" dirty="0" smtClean="0"/>
              <a:t>10 scuole medie</a:t>
            </a:r>
            <a:r>
              <a:rPr lang="it-IT" sz="2800" dirty="0" smtClean="0"/>
              <a:t>. Bertola, </a:t>
            </a:r>
            <a:r>
              <a:rPr lang="it-IT" sz="2800" dirty="0" err="1" smtClean="0"/>
              <a:t>Panzini</a:t>
            </a:r>
            <a:r>
              <a:rPr lang="it-IT" sz="2800" dirty="0" smtClean="0"/>
              <a:t>, Alighieri, Fermi, </a:t>
            </a:r>
            <a:r>
              <a:rPr lang="it-IT" sz="2800" dirty="0" err="1" smtClean="0"/>
              <a:t>Marvelli</a:t>
            </a:r>
            <a:r>
              <a:rPr lang="it-IT" sz="2800" dirty="0" smtClean="0"/>
              <a:t>, XX Settembre, </a:t>
            </a:r>
            <a:r>
              <a:rPr lang="it-IT" sz="2800" dirty="0"/>
              <a:t> </a:t>
            </a:r>
            <a:r>
              <a:rPr lang="it-IT" sz="2800" dirty="0" smtClean="0"/>
              <a:t>Franchini Santarcangelo, San Clemente, Morciano. Per un totale di </a:t>
            </a:r>
            <a:r>
              <a:rPr lang="it-IT" sz="2800" b="1" dirty="0" smtClean="0"/>
              <a:t>55 classi</a:t>
            </a:r>
            <a:r>
              <a:rPr lang="it-IT" sz="2800" dirty="0" smtClean="0"/>
              <a:t>.</a:t>
            </a:r>
          </a:p>
          <a:p>
            <a:r>
              <a:rPr lang="it-IT" sz="2800" b="1" dirty="0" smtClean="0"/>
              <a:t>7 scuole superiori</a:t>
            </a:r>
            <a:r>
              <a:rPr lang="it-IT" sz="2800" dirty="0" smtClean="0"/>
              <a:t>. </a:t>
            </a:r>
            <a:r>
              <a:rPr lang="it-IT" sz="2800" dirty="0" err="1" smtClean="0"/>
              <a:t>Valturio</a:t>
            </a:r>
            <a:r>
              <a:rPr lang="it-IT" sz="2800" dirty="0" smtClean="0"/>
              <a:t>, ISISS Morciano, Maestre Pie, Liceo Scientifico Einstein, Molari Santarcangelo, Liceo Artistico Riccione e ITC Gobetti Morciano. Per un totale di </a:t>
            </a:r>
            <a:r>
              <a:rPr lang="it-IT" sz="2800" b="1" dirty="0" smtClean="0"/>
              <a:t>19 classi</a:t>
            </a:r>
            <a:r>
              <a:rPr lang="it-IT" sz="2800" dirty="0" smtClean="0"/>
              <a:t>.</a:t>
            </a:r>
          </a:p>
          <a:p>
            <a:pPr marL="0" indent="0">
              <a:buNone/>
            </a:pPr>
            <a:r>
              <a:rPr lang="it-IT" sz="2800" b="1" dirty="0" smtClean="0"/>
              <a:t>Tot. Classi: 74   Tot. Ore formazione: 460</a:t>
            </a:r>
          </a:p>
          <a:p>
            <a:pPr marL="0" indent="0">
              <a:buNone/>
            </a:pPr>
            <a:r>
              <a:rPr lang="it-IT" sz="2800" b="1" dirty="0" smtClean="0"/>
              <a:t>Ragazzi incontrati: 1.850</a:t>
            </a:r>
          </a:p>
          <a:p>
            <a:pPr marL="0" indent="0">
              <a:buNone/>
            </a:pPr>
            <a:endParaRPr lang="it-IT" b="1" dirty="0" smtClean="0"/>
          </a:p>
          <a:p>
            <a:endParaRPr lang="it-IT" dirty="0" smtClean="0"/>
          </a:p>
        </p:txBody>
      </p:sp>
      <p:pic>
        <p:nvPicPr>
          <p:cNvPr id="6" name="Immagine 5" descr="salvadanaio_sbankiam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0"/>
            <a:ext cx="1561545" cy="165618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467544" y="5805264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Dal 2012 sono stati formati 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</a:rPr>
              <a:t>6.015 ragazzi 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416498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Valutazione insegnanti 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medie</a:t>
            </a:r>
            <a:endParaRPr lang="it-IT" dirty="0"/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136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Valutazione ragazzi medie</a:t>
            </a:r>
            <a:endParaRPr lang="it-IT" dirty="0"/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72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Valutazione 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insegnanti 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superiori</a:t>
            </a:r>
            <a:endParaRPr lang="it-IT" dirty="0"/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287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Valutazione ragazzi superiori</a:t>
            </a:r>
            <a:endParaRPr lang="it-IT" dirty="0"/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500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500" dirty="0" smtClean="0"/>
              <a:t>Cosa ne pensano gli insegnanti?</a:t>
            </a:r>
            <a:endParaRPr lang="it-IT" sz="4500" dirty="0"/>
          </a:p>
        </p:txBody>
      </p:sp>
      <p:sp>
        <p:nvSpPr>
          <p:cNvPr id="13" name="Fumetto 2 12"/>
          <p:cNvSpPr/>
          <p:nvPr/>
        </p:nvSpPr>
        <p:spPr>
          <a:xfrm>
            <a:off x="323528" y="1556792"/>
            <a:ext cx="2448272" cy="2520280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Gloucester MT Extra Condensed" pitchFamily="18" charset="0"/>
              </a:rPr>
              <a:t>I ragazzi sono stati coinvolti attivamente, hanno discusso anche dopo gli interventi esponendo riflessioni interessanti</a:t>
            </a:r>
            <a:r>
              <a:rPr lang="it-IT" sz="2400" dirty="0">
                <a:latin typeface="Gloucester MT Extra Condensed" pitchFamily="18" charset="0"/>
              </a:rPr>
              <a:t>.</a:t>
            </a:r>
            <a:endParaRPr lang="it-IT" sz="2400" dirty="0" smtClean="0">
              <a:latin typeface="Gloucester MT Extra Condensed" pitchFamily="18" charset="0"/>
            </a:endParaRPr>
          </a:p>
        </p:txBody>
      </p:sp>
      <p:sp>
        <p:nvSpPr>
          <p:cNvPr id="14" name="Segnaposto contenuto 3"/>
          <p:cNvSpPr>
            <a:spLocks noGrp="1"/>
          </p:cNvSpPr>
          <p:nvPr>
            <p:ph idx="1"/>
          </p:nvPr>
        </p:nvSpPr>
        <p:spPr>
          <a:xfrm>
            <a:off x="1331640" y="4293096"/>
            <a:ext cx="2160240" cy="1872208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marL="0" indent="0" algn="ctr">
              <a:buNone/>
            </a:pPr>
            <a:r>
              <a:rPr lang="it-IT" sz="2400" dirty="0" smtClean="0">
                <a:latin typeface="Gloucester MT Extra Condensed" pitchFamily="18" charset="0"/>
              </a:rPr>
              <a:t>Ha suscitato con successo interessi che i ragazzi non avevano manifestato prima.</a:t>
            </a:r>
            <a:endParaRPr lang="it-IT" sz="2400" dirty="0">
              <a:latin typeface="Gloucester MT Extra Condensed" pitchFamily="18" charset="0"/>
            </a:endParaRPr>
          </a:p>
        </p:txBody>
      </p:sp>
      <p:sp>
        <p:nvSpPr>
          <p:cNvPr id="15" name="Fumetto 2 14"/>
          <p:cNvSpPr/>
          <p:nvPr/>
        </p:nvSpPr>
        <p:spPr>
          <a:xfrm>
            <a:off x="3995936" y="1700808"/>
            <a:ext cx="2448272" cy="1944216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2400" dirty="0" smtClean="0">
                <a:latin typeface="Gloucester MT Extra Condensed" pitchFamily="18" charset="0"/>
              </a:rPr>
              <a:t>Gli argomenti proposti sono tutti interessanti, anche perché si riallacciano al percorso di geografia e antologia.</a:t>
            </a:r>
            <a:endParaRPr lang="it-IT" sz="2400" dirty="0">
              <a:latin typeface="Gloucester MT Extra Condensed" pitchFamily="18" charset="0"/>
            </a:endParaRPr>
          </a:p>
        </p:txBody>
      </p:sp>
      <p:sp>
        <p:nvSpPr>
          <p:cNvPr id="16" name="Fumetto 2 15"/>
          <p:cNvSpPr/>
          <p:nvPr/>
        </p:nvSpPr>
        <p:spPr>
          <a:xfrm>
            <a:off x="5220072" y="3789040"/>
            <a:ext cx="2448272" cy="2448272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500" dirty="0" smtClean="0">
                <a:latin typeface="Gloucester MT Extra Condensed" pitchFamily="18" charset="0"/>
              </a:rPr>
              <a:t>Il progetto ha posto particolare attenzione agli aspetti etici, molto interessante l’attività sulle multinazionali!</a:t>
            </a:r>
            <a:endParaRPr lang="it-IT" sz="2500" dirty="0"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9949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500" dirty="0" smtClean="0">
                <a:solidFill>
                  <a:schemeClr val="accent6">
                    <a:lumMod val="75000"/>
                  </a:schemeClr>
                </a:solidFill>
              </a:rPr>
              <a:t>Cosa ne pensano i ragazzi?</a:t>
            </a:r>
            <a:endParaRPr lang="it-IT" sz="45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Fumetto 2 6"/>
          <p:cNvSpPr/>
          <p:nvPr/>
        </p:nvSpPr>
        <p:spPr>
          <a:xfrm rot="553842">
            <a:off x="4278426" y="1673059"/>
            <a:ext cx="3582273" cy="2398041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3200" dirty="0" smtClean="0"/>
              <a:t>Ho imparato tante cose che non sapevo, ma mi sono anche divertito!</a:t>
            </a:r>
            <a:endParaRPr lang="it-IT" sz="3200" dirty="0"/>
          </a:p>
        </p:txBody>
      </p:sp>
      <p:sp>
        <p:nvSpPr>
          <p:cNvPr id="9" name="Fumetto 2 8"/>
          <p:cNvSpPr/>
          <p:nvPr/>
        </p:nvSpPr>
        <p:spPr>
          <a:xfrm>
            <a:off x="683568" y="1401269"/>
            <a:ext cx="2808312" cy="2131178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2800" dirty="0" smtClean="0">
                <a:latin typeface="Brush Script MT" pitchFamily="66" charset="0"/>
              </a:rPr>
              <a:t>Grazie a </a:t>
            </a:r>
            <a:r>
              <a:rPr lang="it-IT" sz="2800" dirty="0" err="1" smtClean="0">
                <a:latin typeface="Brush Script MT" pitchFamily="66" charset="0"/>
              </a:rPr>
              <a:t>Sbankiamo</a:t>
            </a:r>
            <a:r>
              <a:rPr lang="it-IT" sz="2800" dirty="0" smtClean="0">
                <a:latin typeface="Brush Script MT" pitchFamily="66" charset="0"/>
              </a:rPr>
              <a:t> sono più consapevole dell’importanza del risparmio!</a:t>
            </a:r>
            <a:endParaRPr lang="it-IT" sz="2800" dirty="0">
              <a:latin typeface="Brush Script MT" pitchFamily="66" charset="0"/>
            </a:endParaRPr>
          </a:p>
        </p:txBody>
      </p:sp>
      <p:sp>
        <p:nvSpPr>
          <p:cNvPr id="10" name="Fumetto 2 9"/>
          <p:cNvSpPr/>
          <p:nvPr/>
        </p:nvSpPr>
        <p:spPr>
          <a:xfrm>
            <a:off x="6069562" y="3808658"/>
            <a:ext cx="2535748" cy="2284637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dirty="0" smtClean="0">
                <a:latin typeface="Bitstream Vera Sans Mono" pitchFamily="49" charset="0"/>
              </a:rPr>
              <a:t>Prima non davo tanta importanza ai soldi, ora credo di essere più responsabile nel gestirli!</a:t>
            </a:r>
            <a:endParaRPr lang="it-IT" dirty="0">
              <a:latin typeface="Bitstream Vera Sans Mono" pitchFamily="49" charset="0"/>
            </a:endParaRPr>
          </a:p>
        </p:txBody>
      </p:sp>
      <p:sp>
        <p:nvSpPr>
          <p:cNvPr id="11" name="Fumetto 2 10"/>
          <p:cNvSpPr/>
          <p:nvPr/>
        </p:nvSpPr>
        <p:spPr>
          <a:xfrm rot="20602879">
            <a:off x="217637" y="3366801"/>
            <a:ext cx="3384376" cy="2016224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3200" dirty="0" smtClean="0"/>
              <a:t>Lo consiglierei anche agli adulti!</a:t>
            </a:r>
            <a:endParaRPr lang="it-IT" sz="3200" dirty="0"/>
          </a:p>
        </p:txBody>
      </p:sp>
      <p:sp>
        <p:nvSpPr>
          <p:cNvPr id="4" name="Fumetto 2 3"/>
          <p:cNvSpPr/>
          <p:nvPr/>
        </p:nvSpPr>
        <p:spPr>
          <a:xfrm>
            <a:off x="2843808" y="4484534"/>
            <a:ext cx="3225754" cy="2016224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4000" dirty="0" smtClean="0">
                <a:latin typeface="Gloucester MT Extra Condensed" pitchFamily="18" charset="0"/>
              </a:rPr>
              <a:t>È stato il progetto </a:t>
            </a:r>
            <a:r>
              <a:rPr lang="it-IT" sz="4000" dirty="0">
                <a:latin typeface="Gloucester MT Extra Condensed" pitchFamily="18" charset="0"/>
              </a:rPr>
              <a:t>p</a:t>
            </a:r>
            <a:r>
              <a:rPr lang="it-IT" sz="4000" dirty="0" smtClean="0">
                <a:latin typeface="Gloucester MT Extra Condensed" pitchFamily="18" charset="0"/>
              </a:rPr>
              <a:t>iù bello che abbiamo fatto!</a:t>
            </a:r>
            <a:endParaRPr lang="it-IT" sz="4000" dirty="0"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01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500" dirty="0" smtClean="0"/>
              <a:t>Cosa ne pensano i genitori?</a:t>
            </a:r>
            <a:endParaRPr lang="it-IT" sz="4500" dirty="0"/>
          </a:p>
        </p:txBody>
      </p:sp>
      <p:sp>
        <p:nvSpPr>
          <p:cNvPr id="13" name="Fumetto 2 12"/>
          <p:cNvSpPr/>
          <p:nvPr/>
        </p:nvSpPr>
        <p:spPr>
          <a:xfrm>
            <a:off x="323528" y="1556792"/>
            <a:ext cx="2664296" cy="2520280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it-IT" sz="2400" dirty="0" smtClean="0">
              <a:latin typeface="Gloucester MT Extra Condensed" pitchFamily="18" charset="0"/>
            </a:endParaRPr>
          </a:p>
          <a:p>
            <a:pPr lvl="0" algn="ctr"/>
            <a:r>
              <a:rPr lang="it-IT" sz="2400" dirty="0" smtClean="0">
                <a:latin typeface="Gloucester MT Extra Condensed" pitchFamily="18" charset="0"/>
              </a:rPr>
              <a:t>Grazie </a:t>
            </a:r>
            <a:r>
              <a:rPr lang="it-IT" sz="2400" dirty="0">
                <a:latin typeface="Gloucester MT Extra Condensed" pitchFamily="18" charset="0"/>
              </a:rPr>
              <a:t>a </a:t>
            </a:r>
            <a:r>
              <a:rPr lang="it-IT" sz="2400" dirty="0" err="1">
                <a:latin typeface="Gloucester MT Extra Condensed" pitchFamily="18" charset="0"/>
              </a:rPr>
              <a:t>Sbankiamo</a:t>
            </a:r>
            <a:r>
              <a:rPr lang="it-IT" sz="2400" dirty="0">
                <a:latin typeface="Gloucester MT Extra Condensed" pitchFamily="18" charset="0"/>
              </a:rPr>
              <a:t> mia figlia si è appassionata all’economia e ha deciso più consapevolmente la scuola superiore.</a:t>
            </a:r>
          </a:p>
          <a:p>
            <a:pPr algn="ctr"/>
            <a:endParaRPr lang="it-IT" sz="2400" dirty="0" smtClean="0">
              <a:latin typeface="Gloucester MT Extra Condensed" pitchFamily="18" charset="0"/>
            </a:endParaRPr>
          </a:p>
        </p:txBody>
      </p:sp>
      <p:sp>
        <p:nvSpPr>
          <p:cNvPr id="14" name="Segnaposto contenuto 3"/>
          <p:cNvSpPr>
            <a:spLocks noGrp="1"/>
          </p:cNvSpPr>
          <p:nvPr>
            <p:ph idx="1"/>
          </p:nvPr>
        </p:nvSpPr>
        <p:spPr>
          <a:xfrm>
            <a:off x="1331640" y="4293096"/>
            <a:ext cx="2520280" cy="1872208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marL="0" lvl="0" indent="0" algn="ctr">
              <a:buNone/>
            </a:pPr>
            <a:endParaRPr lang="it-IT" sz="2400" dirty="0" smtClean="0">
              <a:latin typeface="Gloucester MT Extra Condensed" pitchFamily="18" charset="0"/>
            </a:endParaRPr>
          </a:p>
          <a:p>
            <a:pPr marL="0" lvl="0" indent="0" algn="ctr">
              <a:buNone/>
            </a:pPr>
            <a:r>
              <a:rPr lang="it-IT" sz="2400" dirty="0" smtClean="0">
                <a:latin typeface="Gloucester MT Extra Condensed" pitchFamily="18" charset="0"/>
              </a:rPr>
              <a:t>Da </a:t>
            </a:r>
            <a:r>
              <a:rPr lang="it-IT" sz="2400" dirty="0">
                <a:latin typeface="Gloucester MT Extra Condensed" pitchFamily="18" charset="0"/>
              </a:rPr>
              <a:t>quando mio figlio ha partecipato a </a:t>
            </a:r>
            <a:r>
              <a:rPr lang="it-IT" sz="2400" dirty="0" err="1">
                <a:latin typeface="Gloucester MT Extra Condensed" pitchFamily="18" charset="0"/>
              </a:rPr>
              <a:t>Sbankiamo</a:t>
            </a:r>
            <a:r>
              <a:rPr lang="it-IT" sz="2400" dirty="0">
                <a:latin typeface="Gloucester MT Extra Condensed" pitchFamily="18" charset="0"/>
              </a:rPr>
              <a:t> è attento nelle scelte quando facciamo la spesa.</a:t>
            </a:r>
          </a:p>
          <a:p>
            <a:pPr marL="0" indent="0" algn="ctr">
              <a:buNone/>
            </a:pPr>
            <a:endParaRPr lang="it-IT" sz="2400" dirty="0" smtClean="0">
              <a:latin typeface="Gloucester MT Extra Condensed" pitchFamily="18" charset="0"/>
            </a:endParaRPr>
          </a:p>
        </p:txBody>
      </p:sp>
      <p:sp>
        <p:nvSpPr>
          <p:cNvPr id="15" name="Fumetto 2 14"/>
          <p:cNvSpPr/>
          <p:nvPr/>
        </p:nvSpPr>
        <p:spPr>
          <a:xfrm>
            <a:off x="3995936" y="1700808"/>
            <a:ext cx="2952328" cy="1944216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it-IT" sz="2400" dirty="0" smtClean="0">
              <a:latin typeface="Gloucester MT Extra Condensed" pitchFamily="18" charset="0"/>
            </a:endParaRPr>
          </a:p>
          <a:p>
            <a:pPr lvl="0"/>
            <a:r>
              <a:rPr lang="it-IT" sz="2400" dirty="0" smtClean="0">
                <a:latin typeface="Gloucester MT Extra Condensed" pitchFamily="18" charset="0"/>
              </a:rPr>
              <a:t>Grazie </a:t>
            </a:r>
            <a:r>
              <a:rPr lang="it-IT" sz="2400" dirty="0">
                <a:latin typeface="Gloucester MT Extra Condensed" pitchFamily="18" charset="0"/>
              </a:rPr>
              <a:t>a mio </a:t>
            </a:r>
            <a:r>
              <a:rPr lang="it-IT" sz="2400" dirty="0" smtClean="0">
                <a:latin typeface="Gloucester MT Extra Condensed" pitchFamily="18" charset="0"/>
              </a:rPr>
              <a:t>figlio, </a:t>
            </a:r>
            <a:r>
              <a:rPr lang="it-IT" sz="2400" dirty="0">
                <a:latin typeface="Gloucester MT Extra Condensed" pitchFamily="18" charset="0"/>
              </a:rPr>
              <a:t>che ha partecipato a </a:t>
            </a:r>
            <a:r>
              <a:rPr lang="it-IT" sz="2400" dirty="0" err="1" smtClean="0">
                <a:latin typeface="Gloucester MT Extra Condensed" pitchFamily="18" charset="0"/>
              </a:rPr>
              <a:t>Sbankiamo</a:t>
            </a:r>
            <a:r>
              <a:rPr lang="it-IT" sz="2400" dirty="0" smtClean="0">
                <a:latin typeface="Gloucester MT Extra Condensed" pitchFamily="18" charset="0"/>
              </a:rPr>
              <a:t>, </a:t>
            </a:r>
            <a:r>
              <a:rPr lang="it-IT" sz="2400" dirty="0">
                <a:latin typeface="Gloucester MT Extra Condensed" pitchFamily="18" charset="0"/>
              </a:rPr>
              <a:t>ora ho capito la differenza fra bancomat e carta di credito.</a:t>
            </a:r>
          </a:p>
          <a:p>
            <a:endParaRPr lang="it-IT" sz="2400" dirty="0">
              <a:latin typeface="Gloucester MT Extra Condensed" pitchFamily="18" charset="0"/>
            </a:endParaRPr>
          </a:p>
        </p:txBody>
      </p:sp>
      <p:sp>
        <p:nvSpPr>
          <p:cNvPr id="16" name="Fumetto 2 15"/>
          <p:cNvSpPr/>
          <p:nvPr/>
        </p:nvSpPr>
        <p:spPr>
          <a:xfrm>
            <a:off x="5220072" y="3789040"/>
            <a:ext cx="2592288" cy="2448272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it-IT" sz="2400" dirty="0">
                <a:latin typeface="Gloucester MT Extra Condensed" pitchFamily="18" charset="0"/>
              </a:rPr>
              <a:t>Bella l’idea di organizzare una vendita! Mia figlia e i suoi amici hanno lavorato sodo e ora sono soddisfatti del loro lavoro</a:t>
            </a:r>
            <a:r>
              <a:rPr lang="it-IT" sz="28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190515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Le collaborazioni: TRE </a:t>
            </a:r>
            <a:b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it-IT" dirty="0"/>
          </a:p>
        </p:txBody>
      </p:sp>
      <p:pic>
        <p:nvPicPr>
          <p:cNvPr id="4099" name="Picture 3" descr="C:\Users\VirginiaC\Documents\tre\20161024105020608-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4678">
            <a:off x="1" y="1201924"/>
            <a:ext cx="4741145" cy="335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VirginiaC\Desktop\t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7790">
            <a:off x="4655776" y="1215930"/>
            <a:ext cx="4725983" cy="334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VirginiaC\Documents\tre\simon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6123">
            <a:off x="-48850" y="3443056"/>
            <a:ext cx="4739775" cy="335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VirginiaC\Documents\tre\debor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9198">
            <a:off x="4423111" y="3464024"/>
            <a:ext cx="4727353" cy="334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913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La Rai</a:t>
            </a:r>
            <a:endParaRPr lang="it-IT" dirty="0"/>
          </a:p>
        </p:txBody>
      </p:sp>
      <p:pic>
        <p:nvPicPr>
          <p:cNvPr id="4098" name="Picture 2" descr="C:\Users\VirginiaC\Downloads\2016-11-03-PHOTO-000017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853355"/>
            <a:ext cx="5220072" cy="2929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VirginiaC\Desktop\Petrolio-Rai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137" y="1581893"/>
            <a:ext cx="3660276" cy="205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12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VirginiaC\Downloads\1932584_522163304572569_116945727645158478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85" y="1124744"/>
            <a:ext cx="7380312" cy="492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25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metto 2 3"/>
          <p:cNvSpPr/>
          <p:nvPr/>
        </p:nvSpPr>
        <p:spPr>
          <a:xfrm>
            <a:off x="1952292" y="1340768"/>
            <a:ext cx="5184576" cy="3744416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it-IT" sz="2400" dirty="0" smtClean="0">
              <a:latin typeface="Gloucester MT Extra Condensed" pitchFamily="18" charset="0"/>
            </a:endParaRPr>
          </a:p>
          <a:p>
            <a:endParaRPr lang="it-IT" sz="2400" dirty="0">
              <a:latin typeface="Gloucester MT Extra Condensed" pitchFamily="18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2258580" y="1504816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3600" dirty="0">
                <a:latin typeface="Gloucester MT Extra Condensed" pitchFamily="18" charset="0"/>
              </a:rPr>
              <a:t>Oggi, pensando al bene comune, abbiamo bisogno in modo ineludibile che la politica e l’economia, in dialogo, si pongano decisamente al servizio della vita, specialmente della vita umana.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3995936" y="5661248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latin typeface="Brush Script MT" pitchFamily="66" charset="0"/>
              </a:rPr>
              <a:t>Papa Francesco</a:t>
            </a:r>
            <a:endParaRPr lang="it-IT" sz="3200" dirty="0">
              <a:latin typeface="Brush Script M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91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5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atellit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1926</TotalTime>
  <Words>1397</Words>
  <Application>Microsoft Office PowerPoint</Application>
  <PresentationFormat>Presentazione su schermo (4:3)</PresentationFormat>
  <Paragraphs>123</Paragraphs>
  <Slides>30</Slides>
  <Notes>9</Notes>
  <HiddenSlides>2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3" baseType="lpstr">
      <vt:lpstr>Tema di Office</vt:lpstr>
      <vt:lpstr>1_Tema di Office</vt:lpstr>
      <vt:lpstr>Acrobat Document</vt:lpstr>
      <vt:lpstr>Presentazione standard di PowerPoint</vt:lpstr>
      <vt:lpstr>Presentazione standard di PowerPoint</vt:lpstr>
      <vt:lpstr>Chi siamo</vt:lpstr>
      <vt:lpstr>La storia</vt:lpstr>
      <vt:lpstr>Enti Fondatori:</vt:lpstr>
      <vt:lpstr>Perché l’educazione finanziaria?</vt:lpstr>
      <vt:lpstr>E in Italia?</vt:lpstr>
      <vt:lpstr>Le nostre proposte formative</vt:lpstr>
      <vt:lpstr>Economidea</vt:lpstr>
      <vt:lpstr>Presentazione standard di PowerPoint</vt:lpstr>
      <vt:lpstr>Presentazione standard di PowerPoint</vt:lpstr>
      <vt:lpstr>Sbankiamo Day</vt:lpstr>
      <vt:lpstr>Economidea²</vt:lpstr>
      <vt:lpstr>Presentazione standard di PowerPoint</vt:lpstr>
      <vt:lpstr>Presentazione standard di PowerPoint</vt:lpstr>
      <vt:lpstr>Impresidea medie </vt:lpstr>
      <vt:lpstr>Impresidea</vt:lpstr>
      <vt:lpstr>Impresidea superiori </vt:lpstr>
      <vt:lpstr>Resoconto attività 2015/2016</vt:lpstr>
      <vt:lpstr>Valutazione insegnanti medie</vt:lpstr>
      <vt:lpstr>Valutazione ragazzi medie</vt:lpstr>
      <vt:lpstr>Valutazione insegnanti superiori</vt:lpstr>
      <vt:lpstr>Valutazione ragazzi superiori</vt:lpstr>
      <vt:lpstr>Cosa ne pensano gli insegnanti?</vt:lpstr>
      <vt:lpstr>Cosa ne pensano i ragazzi?</vt:lpstr>
      <vt:lpstr>Cosa ne pensano i genitori?</vt:lpstr>
      <vt:lpstr>Le collaborazioni: TRE  </vt:lpstr>
      <vt:lpstr>La Rai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Virginia C</cp:lastModifiedBy>
  <cp:revision>162</cp:revision>
  <dcterms:created xsi:type="dcterms:W3CDTF">2013-10-29T14:20:12Z</dcterms:created>
  <dcterms:modified xsi:type="dcterms:W3CDTF">2016-11-04T09:27:18Z</dcterms:modified>
</cp:coreProperties>
</file>